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70" r:id="rId2"/>
    <p:sldId id="257" r:id="rId3"/>
    <p:sldId id="258" r:id="rId4"/>
    <p:sldId id="260" r:id="rId5"/>
    <p:sldId id="261" r:id="rId6"/>
    <p:sldId id="262" r:id="rId7"/>
    <p:sldId id="272" r:id="rId8"/>
    <p:sldId id="269" r:id="rId9"/>
    <p:sldId id="271" r:id="rId10"/>
    <p:sldId id="264" r:id="rId11"/>
    <p:sldId id="268" r:id="rId12"/>
    <p:sldId id="263" r:id="rId13"/>
    <p:sldId id="266" r:id="rId14"/>
  </p:sldIdLst>
  <p:sldSz cx="18288000" cy="10287000"/>
  <p:notesSz cx="6858000" cy="9144000"/>
  <p:embeddedFontLst>
    <p:embeddedFont>
      <p:font typeface="Active Heart" panose="020B0604020202020204" charset="-128"/>
      <p:regular r:id="rId16"/>
    </p:embeddedFont>
    <p:embeddedFont>
      <p:font typeface="Aileron" panose="020B0604020202020204" charset="-94"/>
      <p:regular r:id="rId17"/>
    </p:embeddedFont>
    <p:embeddedFont>
      <p:font typeface="Aileron Bold" panose="020B0604020202020204" charset="-94"/>
      <p:regular r:id="rId18"/>
    </p:embeddedFont>
    <p:embeddedFont>
      <p:font typeface="Aileron Ultra-Bold" panose="020B0604020202020204" charset="-94"/>
      <p:regular r:id="rId19"/>
    </p:embeddedFont>
    <p:embeddedFont>
      <p:font typeface="Arial Black" panose="020B0A04020102020204" pitchFamily="34"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0495207-2648-AC9A-99DA-C80A0E75CDD1}" name="Elifnur ŞAHİN" initials="ENŞ" userId="Elifnur ŞAHİ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5CCEA3-9AC2-1E89-2972-91B439F5D7E3}" v="109" dt="2025-11-04T17:40:02.781"/>
    <p1510:client id="{2D72F950-D49E-B557-4761-BF2E8756BBCF}" v="476" dt="2025-11-04T17:24:48.849"/>
    <p1510:client id="{3437476E-6EFD-DE12-ACFD-1E6FED2D3406}" v="33" dt="2025-11-04T18:07:46.818"/>
    <p1510:client id="{4B75F28E-5074-D47E-9BD9-8A979CCBA599}" v="44" dt="2025-11-04T17:33:39.413"/>
    <p1510:client id="{563C245D-8D28-28CB-6C3B-C35702A7E7BD}" v="44" dt="2025-11-04T18:05:12.435"/>
    <p1510:client id="{57789D21-326E-56CB-E071-26C66AA53032}" v="152" dt="2025-11-04T17:51:45.088"/>
    <p1510:client id="{A1BD8DBB-EFD2-14EE-97AE-84EF0E6048BC}" v="18" dt="2025-11-04T17:55:12.011"/>
    <p1510:client id="{F7A7CF7B-B7E7-A114-8DCE-D1E79EED39B2}" v="35" dt="2025-11-04T17:59:42.590"/>
    <p1510:client id="{FB606EE1-04B7-7361-9B3E-B150F17BE403}" v="56" dt="2025-11-04T17:28:48.738"/>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74"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E22E5-1583-4998-9D3E-1C704A07CEF8}" type="datetimeFigureOut">
              <a:rPr lang="tr-TR" smtClean="0"/>
              <a:t>5.11.2025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C965D-C147-4619-915A-6E6CB58E6415}" type="slidenum">
              <a:rPr lang="tr-TR" smtClean="0"/>
              <a:t>‹#›</a:t>
            </a:fld>
            <a:endParaRPr lang="tr-TR"/>
          </a:p>
        </p:txBody>
      </p:sp>
    </p:spTree>
    <p:extLst>
      <p:ext uri="{BB962C8B-B14F-4D97-AF65-F5344CB8AC3E}">
        <p14:creationId xmlns:p14="http://schemas.microsoft.com/office/powerpoint/2010/main" val="1031666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33.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32.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jpe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jpeg"/><Relationship Id="rId2" Type="http://schemas.openxmlformats.org/officeDocument/2006/relationships/image" Target="../media/image4.png"/><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jpe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4.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3.png"/><Relationship Id="rId2" Type="http://schemas.openxmlformats.org/officeDocument/2006/relationships/image" Target="../media/image4.png"/><Relationship Id="rId16" Type="http://schemas.openxmlformats.org/officeDocument/2006/relationships/image" Target="../media/image22.svg"/><Relationship Id="rId20"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21.png"/><Relationship Id="rId23" Type="http://schemas.openxmlformats.org/officeDocument/2006/relationships/image" Target="../media/image30.png"/><Relationship Id="rId10" Type="http://schemas.openxmlformats.org/officeDocument/2006/relationships/image" Target="../media/image12.svg"/><Relationship Id="rId19"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 Id="rId22"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5.png"/><Relationship Id="rId21"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1.png"/><Relationship Id="rId2" Type="http://schemas.openxmlformats.org/officeDocument/2006/relationships/image" Target="../media/image4.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2819400" y="419100"/>
            <a:ext cx="12061209" cy="2180597"/>
          </a:xfrm>
          <a:prstGeom prst="rect">
            <a:avLst/>
          </a:prstGeom>
        </p:spPr>
        <p:txBody>
          <a:bodyPr wrap="square" lIns="0" tIns="0" rIns="0" bIns="0" rtlCol="0" anchor="t">
            <a:spAutoFit/>
          </a:bodyPr>
          <a:lstStyle/>
          <a:p>
            <a:pPr marL="0" marR="0" lvl="0" indent="0" algn="ctr" defTabSz="914400" rtl="0" eaLnBrk="1" fontAlgn="auto" latinLnBrk="0" hangingPunct="1">
              <a:lnSpc>
                <a:spcPts val="5759"/>
              </a:lnSpc>
              <a:spcBef>
                <a:spcPts val="0"/>
              </a:spcBef>
              <a:spcAft>
                <a:spcPts val="0"/>
              </a:spcAft>
              <a:buClrTx/>
              <a:buSzTx/>
              <a:buFontTx/>
              <a:buNone/>
              <a:tabLst/>
              <a:defRPr/>
            </a:pPr>
            <a:r>
              <a:rPr lang="tr-TR" sz="4400" b="1">
                <a:ln>
                  <a:solidFill>
                    <a:prstClr val="white"/>
                  </a:solidFill>
                </a:ln>
                <a:solidFill>
                  <a:srgbClr val="002060"/>
                </a:solidFill>
                <a:latin typeface="Arial Black" panose="020B0A04020102020204" pitchFamily="34" charset="0"/>
              </a:rPr>
              <a:t>İNSANLIK YARARINA TEKNOLOJİ YARIŞMASI</a:t>
            </a:r>
            <a:endParaRPr lang="en-US" sz="4400" b="1">
              <a:ln>
                <a:solidFill>
                  <a:prstClr val="white"/>
                </a:solidFill>
              </a:ln>
              <a:solidFill>
                <a:srgbClr val="002060"/>
              </a:solidFill>
              <a:latin typeface="Arial Black" panose="020B0A04020102020204" pitchFamily="34" charset="0"/>
            </a:endParaRPr>
          </a:p>
          <a:p>
            <a:pPr marL="0" marR="0" lvl="0" indent="0" algn="ctr" defTabSz="914400" rtl="0" eaLnBrk="1" fontAlgn="auto" latinLnBrk="0" hangingPunct="1">
              <a:lnSpc>
                <a:spcPts val="5759"/>
              </a:lnSpc>
              <a:spcBef>
                <a:spcPts val="0"/>
              </a:spcBef>
              <a:spcAft>
                <a:spcPts val="0"/>
              </a:spcAft>
              <a:buClrTx/>
              <a:buSzTx/>
              <a:buFontTx/>
              <a:buNone/>
              <a:tabLst/>
              <a:defRPr/>
            </a:pPr>
            <a:r>
              <a:rPr lang="en-US" sz="4400" b="1">
                <a:ln>
                  <a:solidFill>
                    <a:prstClr val="white"/>
                  </a:solidFill>
                </a:ln>
                <a:solidFill>
                  <a:srgbClr val="002060"/>
                </a:solidFill>
                <a:latin typeface="Arial Black" panose="020B0A04020102020204" pitchFamily="34" charset="0"/>
              </a:rPr>
              <a:t>PROJE SUNUMU</a:t>
            </a:r>
          </a:p>
        </p:txBody>
      </p:sp>
      <p:sp>
        <p:nvSpPr>
          <p:cNvPr id="4" name="Freeform 4"/>
          <p:cNvSpPr/>
          <p:nvPr/>
        </p:nvSpPr>
        <p:spPr>
          <a:xfrm>
            <a:off x="11615131" y="1748495"/>
            <a:ext cx="397785" cy="423176"/>
          </a:xfrm>
          <a:custGeom>
            <a:avLst/>
            <a:gdLst/>
            <a:ahLst/>
            <a:cxnLst/>
            <a:rect l="l" t="t" r="r" b="b"/>
            <a:pathLst>
              <a:path w="397785" h="423176">
                <a:moveTo>
                  <a:pt x="0" y="0"/>
                </a:moveTo>
                <a:lnTo>
                  <a:pt x="397786" y="0"/>
                </a:lnTo>
                <a:lnTo>
                  <a:pt x="397786" y="423176"/>
                </a:lnTo>
                <a:lnTo>
                  <a:pt x="0" y="423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0" name="TextBox 10"/>
          <p:cNvSpPr txBox="1"/>
          <p:nvPr/>
        </p:nvSpPr>
        <p:spPr>
          <a:xfrm>
            <a:off x="1143000" y="2705100"/>
            <a:ext cx="14238557" cy="6504345"/>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PROJE ADI: </a:t>
            </a:r>
            <a:r>
              <a:rPr kumimoji="0" lang="tr-TR"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I.R.I.S.</a:t>
            </a:r>
            <a:endPar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endParaRPr>
          </a:p>
          <a:p>
            <a:pPr lvl="0">
              <a:defRPr/>
            </a:pPr>
            <a:endParaRPr lang="en-US" sz="3200">
              <a:ln>
                <a:solidFill>
                  <a:prstClr val="white"/>
                </a:solidFill>
              </a:ln>
              <a:solidFill>
                <a:srgbClr val="002060"/>
              </a:solidFill>
              <a:latin typeface="Arial Black" panose="020B0A04020102020204" pitchFamily="34" charset="0"/>
            </a:endParaRPr>
          </a:p>
          <a:p>
            <a:pPr lvl="0">
              <a:defRPr/>
            </a:pPr>
            <a:r>
              <a:rPr lang="tr-TR" sz="3200">
                <a:ln>
                  <a:solidFill>
                    <a:prstClr val="white"/>
                  </a:solidFill>
                </a:ln>
                <a:solidFill>
                  <a:srgbClr val="002060"/>
                </a:solidFill>
                <a:latin typeface="Arial Black" panose="020B0A04020102020204" pitchFamily="34" charset="0"/>
              </a:rPr>
              <a:t>KATEGORİ</a:t>
            </a:r>
            <a:r>
              <a:rPr lang="en-US" sz="3200">
                <a:ln>
                  <a:solidFill>
                    <a:prstClr val="white"/>
                  </a:solidFill>
                </a:ln>
                <a:solidFill>
                  <a:srgbClr val="002060"/>
                </a:solidFill>
                <a:latin typeface="Arial Black" panose="020B0A04020102020204" pitchFamily="34" charset="0"/>
              </a:rPr>
              <a:t>:</a:t>
            </a:r>
            <a:r>
              <a:rPr lang="tr-TR" sz="3200" b="1">
                <a:ln>
                  <a:solidFill>
                    <a:prstClr val="white"/>
                  </a:solidFill>
                </a:ln>
                <a:solidFill>
                  <a:srgbClr val="002060"/>
                </a:solidFill>
                <a:latin typeface="Arial Black" panose="020B0A04020102020204" pitchFamily="34" charset="0"/>
              </a:rPr>
              <a:t> Sağlık </a:t>
            </a:r>
            <a:endParaRPr lang="tr-TR" sz="3200">
              <a:ln>
                <a:solidFill>
                  <a:prstClr val="white"/>
                </a:solidFill>
              </a:ln>
              <a:solidFill>
                <a:srgbClr val="002060"/>
              </a:solidFill>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TAKIM EĞİTİM SEV</a:t>
            </a:r>
            <a:r>
              <a:rPr kumimoji="0" lang="tr-TR"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İ</a:t>
            </a:r>
            <a:r>
              <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YES</a:t>
            </a:r>
            <a:r>
              <a:rPr kumimoji="0" lang="tr-TR"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İ</a:t>
            </a:r>
            <a:r>
              <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a:t>
            </a:r>
            <a:r>
              <a:rPr kumimoji="0" lang="tr-TR"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 Üniversite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tr-TR"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KONU BAŞLIĞI: İyileşme Rehberi ve İzleme Sistemi</a:t>
            </a:r>
            <a:br>
              <a:rPr kumimoji="0" lang="tr-TR"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br>
            <a:endPar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TAKIM ADI:</a:t>
            </a:r>
            <a:r>
              <a:rPr kumimoji="0" lang="tr-TR"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 404!</a:t>
            </a:r>
            <a:endPar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TAKIM 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solidFill>
                    <a:prstClr val="white"/>
                  </a:solidFill>
                </a:ln>
                <a:solidFill>
                  <a:srgbClr val="002060"/>
                </a:solidFill>
                <a:effectLst/>
                <a:uLnTx/>
                <a:uFillTx/>
                <a:latin typeface="Arial Black" panose="020B0A04020102020204" pitchFamily="34" charset="0"/>
              </a:rPr>
              <a:t>BAŞVURU 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flipV="1">
            <a:off x="428884" y="1287906"/>
            <a:ext cx="17171515" cy="26099"/>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p:cNvSpPr/>
          <p:nvPr/>
        </p:nvSpPr>
        <p:spPr>
          <a:xfrm>
            <a:off x="428884" y="-176038"/>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p:cNvSpPr txBox="1">
            <a:spLocks noGrp="1" noRot="1" noMove="1" noResize="1" noEditPoints="1" noAdjustHandles="1" noChangeArrowheads="1" noChangeShapeType="1"/>
          </p:cNvSpPr>
          <p:nvPr/>
        </p:nvSpPr>
        <p:spPr>
          <a:xfrm>
            <a:off x="6642960" y="364176"/>
            <a:ext cx="4445214" cy="820738"/>
          </a:xfrm>
          <a:prstGeom prst="rect">
            <a:avLst/>
          </a:prstGeom>
        </p:spPr>
        <p:txBody>
          <a:bodyPr wrap="square" lIns="0" tIns="0" rIns="0" bIns="0" rtlCol="0" anchor="t">
            <a:spAutoFit/>
          </a:bodyPr>
          <a:lstStyle/>
          <a:p>
            <a:pPr algn="ctr">
              <a:lnSpc>
                <a:spcPts val="6399"/>
              </a:lnSpc>
              <a:spcBef>
                <a:spcPct val="0"/>
              </a:spcBef>
            </a:pPr>
            <a:r>
              <a:rPr lang="en-US" sz="6399">
                <a:solidFill>
                  <a:srgbClr val="1A426A"/>
                </a:solidFill>
                <a:latin typeface="Active Heart"/>
              </a:rPr>
              <a:t>HEDEF KİTLE</a:t>
            </a:r>
          </a:p>
        </p:txBody>
      </p:sp>
      <p:sp>
        <p:nvSpPr>
          <p:cNvPr id="10" name="TextBox 10"/>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1" name="TextBox 11"/>
          <p:cNvSpPr txBox="1">
            <a:spLocks noGrp="1" noRot="1" noMove="1" noResize="1" noEditPoints="1" noAdjustHandles="1" noChangeArrowheads="1" noChangeShapeType="1"/>
          </p:cNvSpPr>
          <p:nvPr/>
        </p:nvSpPr>
        <p:spPr>
          <a:xfrm>
            <a:off x="17910064" y="9607673"/>
            <a:ext cx="224135" cy="519822"/>
          </a:xfrm>
          <a:prstGeom prst="rect">
            <a:avLst/>
          </a:prstGeom>
        </p:spPr>
        <p:txBody>
          <a:bodyPr lIns="0" tIns="0" rIns="0" bIns="0" rtlCol="0" anchor="t">
            <a:spAutoFit/>
          </a:bodyPr>
          <a:lstStyle/>
          <a:p>
            <a:pPr algn="ctr">
              <a:lnSpc>
                <a:spcPts val="4759"/>
              </a:lnSpc>
            </a:pPr>
            <a:r>
              <a:rPr lang="tr-TR" sz="3399">
                <a:solidFill>
                  <a:srgbClr val="1A426A"/>
                </a:solidFill>
                <a:latin typeface="Active Heart"/>
              </a:rPr>
              <a:t>9</a:t>
            </a:r>
            <a:endParaRPr lang="en-US" sz="3399">
              <a:solidFill>
                <a:srgbClr val="1A426A"/>
              </a:solidFill>
              <a:latin typeface="Active Heart"/>
            </a:endParaRPr>
          </a:p>
        </p:txBody>
      </p:sp>
      <p:sp>
        <p:nvSpPr>
          <p:cNvPr id="12" name="Freeform 12"/>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4" name="Freeform 14"/>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5" name="Freeform 15"/>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6" name="Freeform 16"/>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7" name="TextBox 17"/>
          <p:cNvSpPr txBox="1">
            <a:spLocks noGrp="1" noRot="1" noMove="1" noResize="1" noEditPoints="1" noAdjustHandles="1" noChangeArrowheads="1" noChangeShapeType="1"/>
          </p:cNvSpPr>
          <p:nvPr/>
        </p:nvSpPr>
        <p:spPr>
          <a:xfrm>
            <a:off x="753578" y="9834486"/>
            <a:ext cx="2112537"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52" name="TextBox 9"/>
          <p:cNvSpPr txBox="1"/>
          <p:nvPr/>
        </p:nvSpPr>
        <p:spPr>
          <a:xfrm>
            <a:off x="509329" y="1721287"/>
            <a:ext cx="13990038" cy="5170646"/>
          </a:xfrm>
          <a:prstGeom prst="rect">
            <a:avLst/>
          </a:prstGeom>
        </p:spPr>
        <p:txBody>
          <a:bodyPr lIns="0" tIns="0" rIns="0" bIns="0" rtlCol="0" anchor="t">
            <a:spAutoFit/>
          </a:bodyPr>
          <a:lstStyle/>
          <a:p>
            <a:r>
              <a:rPr lang="tr-TR" sz="2400" b="1"/>
              <a:t>HEDEF KİTLE</a:t>
            </a:r>
            <a:endParaRPr lang="tr-TR" sz="2400"/>
          </a:p>
          <a:p>
            <a:r>
              <a:rPr lang="tr-TR" sz="2400"/>
              <a:t>Projemizin hedef kitlesi genel ifadelerle 'tüm hastalar' değil, spesifik olarak </a:t>
            </a:r>
            <a:r>
              <a:rPr lang="tr-TR" sz="2400" b="1"/>
              <a:t>cerrahi operasyon geçirmiş ve taburcu olmuş hastalar</a:t>
            </a:r>
            <a:r>
              <a:rPr lang="tr-TR" sz="2400"/>
              <a:t>dır.</a:t>
            </a:r>
            <a:endParaRPr lang="tr-TR" sz="2400">
              <a:ea typeface="Calibri"/>
              <a:cs typeface="Calibri"/>
            </a:endParaRPr>
          </a:p>
          <a:p>
            <a:r>
              <a:rPr lang="tr-TR" sz="2400" b="1"/>
              <a:t>Kullanıcı Kitlemiz:</a:t>
            </a:r>
            <a:r>
              <a:rPr lang="tr-TR" sz="2400"/>
              <a:t> </a:t>
            </a:r>
            <a:endParaRPr lang="tr-TR" sz="2400" baseline="30000">
              <a:ea typeface="Calibri"/>
              <a:cs typeface="Calibri"/>
            </a:endParaRPr>
          </a:p>
          <a:p>
            <a:pPr lvl="0"/>
            <a:r>
              <a:rPr lang="tr-TR" sz="2400" b="1"/>
              <a:t>Birincil Kullanıcılar (Hastalar):</a:t>
            </a:r>
            <a:endParaRPr lang="tr-TR" sz="2400"/>
          </a:p>
          <a:p>
            <a:pPr lvl="1"/>
            <a:r>
              <a:rPr lang="tr-TR" sz="2400"/>
              <a:t>Özellikle </a:t>
            </a:r>
            <a:r>
              <a:rPr lang="tr-TR" sz="2400" b="1"/>
              <a:t>ortopedi</a:t>
            </a:r>
            <a:r>
              <a:rPr lang="tr-TR" sz="2400"/>
              <a:t> (diz/kalça protezi, menisküs vb.), </a:t>
            </a:r>
            <a:r>
              <a:rPr lang="tr-TR" sz="2400" b="1"/>
              <a:t>genel cerrahi</a:t>
            </a:r>
            <a:r>
              <a:rPr lang="tr-TR" sz="2400"/>
              <a:t> (fıtık, safra kesesi vb.) ve </a:t>
            </a:r>
            <a:r>
              <a:rPr lang="tr-TR" sz="2400" b="1"/>
              <a:t>estetik cerrahi</a:t>
            </a:r>
            <a:r>
              <a:rPr lang="tr-TR" sz="2400"/>
              <a:t> gibi operasyonları geçiren ve evde takip gerektiren hastalar.</a:t>
            </a:r>
            <a:endParaRPr lang="tr-TR" sz="2400">
              <a:ea typeface="Calibri"/>
              <a:cs typeface="Calibri"/>
            </a:endParaRPr>
          </a:p>
          <a:p>
            <a:pPr lvl="1"/>
            <a:r>
              <a:rPr lang="tr-TR" sz="2400"/>
              <a:t>Akıllı telefon kullanabilen, teknolojiye yatkın hasta profili.</a:t>
            </a:r>
            <a:endParaRPr lang="tr-TR" sz="2400">
              <a:ea typeface="Calibri"/>
              <a:cs typeface="Calibri"/>
            </a:endParaRPr>
          </a:p>
          <a:p>
            <a:pPr lvl="1"/>
            <a:r>
              <a:rPr lang="tr-TR" sz="2400"/>
              <a:t>Yaşadıkları semptomlar ve iyileşme süreci hakkında kaygı duyan, güvenilir ve kolay erişilebilir bir rehber arayan kişiler.</a:t>
            </a:r>
            <a:endParaRPr lang="tr-TR" sz="2400">
              <a:ea typeface="Calibri"/>
              <a:cs typeface="Calibri"/>
            </a:endParaRPr>
          </a:p>
          <a:p>
            <a:pPr lvl="1"/>
            <a:r>
              <a:rPr lang="tr-TR" sz="2400"/>
              <a:t>Kendi iyileşme süreçlerini aktif olarak yönetmek ve verilerini (ağrı gidişatı vb.) görsel olarak takip etmek isteyen hastalar.</a:t>
            </a:r>
            <a:endParaRPr lang="tr-TR" sz="2400">
              <a:ea typeface="Calibri"/>
              <a:cs typeface="Calibri"/>
            </a:endParaRPr>
          </a:p>
          <a:p>
            <a:r>
              <a:rPr lang="tr-TR" sz="2400"/>
              <a:t>Projemiz, bu spesifik hedef kitlenin 'taburculuk sonrası yalnızlık' ve 'bilgi eksikliği' sorununa doğrudan, </a:t>
            </a:r>
            <a:r>
              <a:rPr lang="tr-TR" sz="2400" b="1"/>
              <a:t>B2C (doğrudan tüketiciye)</a:t>
            </a:r>
            <a:r>
              <a:rPr lang="tr-TR" sz="2400"/>
              <a:t> modeliyle odaklanmaktadır.</a:t>
            </a:r>
            <a:endParaRPr lang="tr-TR" sz="2400">
              <a:ea typeface="Calibri"/>
              <a:cs typeface="Calibri"/>
            </a:endParaRPr>
          </a:p>
        </p:txBody>
      </p:sp>
      <p:sp>
        <p:nvSpPr>
          <p:cNvPr id="81" name="Freeform 96">
            <a:extLst>
              <a:ext uri="{FF2B5EF4-FFF2-40B4-BE49-F238E27FC236}">
                <a16:creationId xmlns:a16="http://schemas.microsoft.com/office/drawing/2014/main" id="{FD278FD0-9E6A-A221-C318-CD90008D57F1}"/>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82" name="AutoShape 20">
            <a:extLst>
              <a:ext uri="{FF2B5EF4-FFF2-40B4-BE49-F238E27FC236}">
                <a16:creationId xmlns:a16="http://schemas.microsoft.com/office/drawing/2014/main" id="{446E7CB8-C98A-DB5D-7562-4DEEFD218517}"/>
              </a:ext>
            </a:extLst>
          </p:cNvPr>
          <p:cNvSpPr/>
          <p:nvPr/>
        </p:nvSpPr>
        <p:spPr>
          <a:xfrm flipH="1" flipV="1">
            <a:off x="17692064" y="1619816"/>
            <a:ext cx="18018" cy="7342221"/>
          </a:xfrm>
          <a:prstGeom prst="line">
            <a:avLst/>
          </a:prstGeom>
          <a:ln w="38100" cap="flat">
            <a:solidFill>
              <a:srgbClr val="344C54"/>
            </a:solidFill>
            <a:prstDash val="solid"/>
            <a:headEnd type="none" w="sm" len="sm"/>
            <a:tailEnd type="none" w="sm" len="sm"/>
          </a:ln>
        </p:spPr>
        <p:txBody>
          <a:bodyPr/>
          <a:lstStyle/>
          <a:p>
            <a:endParaRPr lang="tr-TR"/>
          </a:p>
        </p:txBody>
      </p:sp>
      <p:sp>
        <p:nvSpPr>
          <p:cNvPr id="111" name="Freeform 97">
            <a:extLst>
              <a:ext uri="{FF2B5EF4-FFF2-40B4-BE49-F238E27FC236}">
                <a16:creationId xmlns:a16="http://schemas.microsoft.com/office/drawing/2014/main" id="{B61B425F-0539-C61A-DB0D-CB7B557463CE}"/>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2" name="Freeform 96">
            <a:extLst>
              <a:ext uri="{FF2B5EF4-FFF2-40B4-BE49-F238E27FC236}">
                <a16:creationId xmlns:a16="http://schemas.microsoft.com/office/drawing/2014/main" id="{D342D12D-C6A8-892B-FA97-BF8D38113F60}"/>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9" name="Freeform 96">
            <a:extLst>
              <a:ext uri="{FF2B5EF4-FFF2-40B4-BE49-F238E27FC236}">
                <a16:creationId xmlns:a16="http://schemas.microsoft.com/office/drawing/2014/main" id="{766FCE43-E965-AA1F-497D-92C5CA5E18AF}"/>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9" name="TextBox 34">
            <a:extLst>
              <a:ext uri="{FF2B5EF4-FFF2-40B4-BE49-F238E27FC236}">
                <a16:creationId xmlns:a16="http://schemas.microsoft.com/office/drawing/2014/main" id="{2B80949E-993A-20E3-A66F-FB769C515C24}"/>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20" name="TextBox 35">
            <a:extLst>
              <a:ext uri="{FF2B5EF4-FFF2-40B4-BE49-F238E27FC236}">
                <a16:creationId xmlns:a16="http://schemas.microsoft.com/office/drawing/2014/main" id="{26C930C4-46DC-8011-C4E4-FA330550A18D}"/>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21" name="TextBox 36">
            <a:extLst>
              <a:ext uri="{FF2B5EF4-FFF2-40B4-BE49-F238E27FC236}">
                <a16:creationId xmlns:a16="http://schemas.microsoft.com/office/drawing/2014/main" id="{31F46CAC-D355-DC4A-0F9B-948252ECBA32}"/>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22" name="TextBox 37">
            <a:extLst>
              <a:ext uri="{FF2B5EF4-FFF2-40B4-BE49-F238E27FC236}">
                <a16:creationId xmlns:a16="http://schemas.microsoft.com/office/drawing/2014/main" id="{6A5DFFAB-7543-A3E9-A490-06975124332B}"/>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23" name="TextBox 38">
            <a:extLst>
              <a:ext uri="{FF2B5EF4-FFF2-40B4-BE49-F238E27FC236}">
                <a16:creationId xmlns:a16="http://schemas.microsoft.com/office/drawing/2014/main" id="{95F99A29-5406-E1C5-8250-E94775B0DADA}"/>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24" name="TextBox 39">
            <a:extLst>
              <a:ext uri="{FF2B5EF4-FFF2-40B4-BE49-F238E27FC236}">
                <a16:creationId xmlns:a16="http://schemas.microsoft.com/office/drawing/2014/main" id="{DB38005E-A832-366E-9B37-2C2DD33CC4E5}"/>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25" name="Freeform 45">
            <a:extLst>
              <a:ext uri="{FF2B5EF4-FFF2-40B4-BE49-F238E27FC236}">
                <a16:creationId xmlns:a16="http://schemas.microsoft.com/office/drawing/2014/main" id="{CD58358F-6E21-E330-DFD4-4F8E8C9F41E3}"/>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6" name="Freeform 47">
            <a:extLst>
              <a:ext uri="{FF2B5EF4-FFF2-40B4-BE49-F238E27FC236}">
                <a16:creationId xmlns:a16="http://schemas.microsoft.com/office/drawing/2014/main" id="{CC11BD2B-7E8E-61AD-7D63-C613411B5F79}"/>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7" name="Freeform 22">
            <a:extLst>
              <a:ext uri="{FF2B5EF4-FFF2-40B4-BE49-F238E27FC236}">
                <a16:creationId xmlns:a16="http://schemas.microsoft.com/office/drawing/2014/main" id="{F3DD56B2-A453-599D-1A8D-E6E5F064F666}"/>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8" name="Freeform 44">
            <a:extLst>
              <a:ext uri="{FF2B5EF4-FFF2-40B4-BE49-F238E27FC236}">
                <a16:creationId xmlns:a16="http://schemas.microsoft.com/office/drawing/2014/main" id="{2A4627B2-D2A6-D80D-E990-979D82A8BAD9}"/>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9" name="TextBox 38">
            <a:extLst>
              <a:ext uri="{FF2B5EF4-FFF2-40B4-BE49-F238E27FC236}">
                <a16:creationId xmlns:a16="http://schemas.microsoft.com/office/drawing/2014/main" id="{CAFF577A-6414-EE8C-FE54-EFA9F1DBE128}"/>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30" name="Freeform 44">
            <a:extLst>
              <a:ext uri="{FF2B5EF4-FFF2-40B4-BE49-F238E27FC236}">
                <a16:creationId xmlns:a16="http://schemas.microsoft.com/office/drawing/2014/main" id="{3C31DE09-1CE7-7F8F-0405-8B6F64212A14}"/>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1" name="TextBox 39">
            <a:extLst>
              <a:ext uri="{FF2B5EF4-FFF2-40B4-BE49-F238E27FC236}">
                <a16:creationId xmlns:a16="http://schemas.microsoft.com/office/drawing/2014/main" id="{348FE5F2-0C03-4452-2B59-65AA178F3F79}"/>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32" name="AutoShape 20">
            <a:extLst>
              <a:ext uri="{FF2B5EF4-FFF2-40B4-BE49-F238E27FC236}">
                <a16:creationId xmlns:a16="http://schemas.microsoft.com/office/drawing/2014/main" id="{F7D18563-FA34-A604-BFC5-085A9079B4A2}"/>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33" name="Freeform 21">
            <a:extLst>
              <a:ext uri="{FF2B5EF4-FFF2-40B4-BE49-F238E27FC236}">
                <a16:creationId xmlns:a16="http://schemas.microsoft.com/office/drawing/2014/main" id="{E584DFA3-9B70-D1E7-B63E-66F620857F68}"/>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4" name="TextBox 40">
            <a:extLst>
              <a:ext uri="{FF2B5EF4-FFF2-40B4-BE49-F238E27FC236}">
                <a16:creationId xmlns:a16="http://schemas.microsoft.com/office/drawing/2014/main" id="{8244DB2A-E038-5921-035A-8C836EF5D399}"/>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35" name="TextBox 42">
            <a:extLst>
              <a:ext uri="{FF2B5EF4-FFF2-40B4-BE49-F238E27FC236}">
                <a16:creationId xmlns:a16="http://schemas.microsoft.com/office/drawing/2014/main" id="{7DBAC804-15CD-3A2E-1A84-FBAC0FCE4604}"/>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36" name="Freeform 21">
            <a:extLst>
              <a:ext uri="{FF2B5EF4-FFF2-40B4-BE49-F238E27FC236}">
                <a16:creationId xmlns:a16="http://schemas.microsoft.com/office/drawing/2014/main" id="{08DAC2D5-67E3-E377-7519-E89F09F4ED8C}"/>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7" name="Freeform 22">
            <a:extLst>
              <a:ext uri="{FF2B5EF4-FFF2-40B4-BE49-F238E27FC236}">
                <a16:creationId xmlns:a16="http://schemas.microsoft.com/office/drawing/2014/main" id="{428778E6-8B56-0312-C735-900C45F90832}"/>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8" name="Freeform 21">
            <a:extLst>
              <a:ext uri="{FF2B5EF4-FFF2-40B4-BE49-F238E27FC236}">
                <a16:creationId xmlns:a16="http://schemas.microsoft.com/office/drawing/2014/main" id="{A28464D7-3F61-EF4A-1212-DF96930B3483}"/>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9" name="Freeform 22">
            <a:extLst>
              <a:ext uri="{FF2B5EF4-FFF2-40B4-BE49-F238E27FC236}">
                <a16:creationId xmlns:a16="http://schemas.microsoft.com/office/drawing/2014/main" id="{496DF498-E727-A999-1E0A-5C30FA9A98F2}"/>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0" name="Freeform 21">
            <a:extLst>
              <a:ext uri="{FF2B5EF4-FFF2-40B4-BE49-F238E27FC236}">
                <a16:creationId xmlns:a16="http://schemas.microsoft.com/office/drawing/2014/main" id="{5CC739F9-0FB9-D9EF-DF44-5BE1AEDAD999}"/>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1" name="Freeform 22">
            <a:extLst>
              <a:ext uri="{FF2B5EF4-FFF2-40B4-BE49-F238E27FC236}">
                <a16:creationId xmlns:a16="http://schemas.microsoft.com/office/drawing/2014/main" id="{1FC307F7-E544-B5EE-8D2E-2D1CECCFC489}"/>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2" name="Freeform 21">
            <a:extLst>
              <a:ext uri="{FF2B5EF4-FFF2-40B4-BE49-F238E27FC236}">
                <a16:creationId xmlns:a16="http://schemas.microsoft.com/office/drawing/2014/main" id="{60C6711A-2015-DCE2-2122-5DDAC3E2B255}"/>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3" name="Freeform 22">
            <a:extLst>
              <a:ext uri="{FF2B5EF4-FFF2-40B4-BE49-F238E27FC236}">
                <a16:creationId xmlns:a16="http://schemas.microsoft.com/office/drawing/2014/main" id="{6D5A3A01-6468-DEB0-05D8-6116254B2659}"/>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4" name="Freeform 21">
            <a:extLst>
              <a:ext uri="{FF2B5EF4-FFF2-40B4-BE49-F238E27FC236}">
                <a16:creationId xmlns:a16="http://schemas.microsoft.com/office/drawing/2014/main" id="{D2A173CD-F4B1-8002-343E-F1C32BA153F9}"/>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5" name="Freeform 22">
            <a:extLst>
              <a:ext uri="{FF2B5EF4-FFF2-40B4-BE49-F238E27FC236}">
                <a16:creationId xmlns:a16="http://schemas.microsoft.com/office/drawing/2014/main" id="{803AD47E-E5C7-0951-5020-363E09D3D265}"/>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6" name="Freeform 21">
            <a:extLst>
              <a:ext uri="{FF2B5EF4-FFF2-40B4-BE49-F238E27FC236}">
                <a16:creationId xmlns:a16="http://schemas.microsoft.com/office/drawing/2014/main" id="{A1380592-C9A1-D61E-4A0C-B0712404F5C1}"/>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7" name="Freeform 22">
            <a:extLst>
              <a:ext uri="{FF2B5EF4-FFF2-40B4-BE49-F238E27FC236}">
                <a16:creationId xmlns:a16="http://schemas.microsoft.com/office/drawing/2014/main" id="{6919105A-F2E3-6EA0-B26D-20FDE30551ED}"/>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8" name="Freeform 21">
            <a:extLst>
              <a:ext uri="{FF2B5EF4-FFF2-40B4-BE49-F238E27FC236}">
                <a16:creationId xmlns:a16="http://schemas.microsoft.com/office/drawing/2014/main" id="{A5F46AD6-3B17-6A5C-B684-B0C8CD5C0828}"/>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9" name="Freeform 22">
            <a:extLst>
              <a:ext uri="{FF2B5EF4-FFF2-40B4-BE49-F238E27FC236}">
                <a16:creationId xmlns:a16="http://schemas.microsoft.com/office/drawing/2014/main" id="{89FC5D1A-2B40-AF93-26AA-84BB18A0E0DF}"/>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0" name="Freeform 21">
            <a:extLst>
              <a:ext uri="{FF2B5EF4-FFF2-40B4-BE49-F238E27FC236}">
                <a16:creationId xmlns:a16="http://schemas.microsoft.com/office/drawing/2014/main" id="{1C23ED8C-CE0B-BCA7-8F5B-96B15C287044}"/>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1" name="Freeform 22">
            <a:extLst>
              <a:ext uri="{FF2B5EF4-FFF2-40B4-BE49-F238E27FC236}">
                <a16:creationId xmlns:a16="http://schemas.microsoft.com/office/drawing/2014/main" id="{49D72A24-673C-12F1-41AD-FBE74A4B4A8C}"/>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3" name="Freeform 21">
            <a:extLst>
              <a:ext uri="{FF2B5EF4-FFF2-40B4-BE49-F238E27FC236}">
                <a16:creationId xmlns:a16="http://schemas.microsoft.com/office/drawing/2014/main" id="{4EC607C1-7DE3-AFCF-BE4A-0A8275BC32D6}"/>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4" name="Freeform 22">
            <a:extLst>
              <a:ext uri="{FF2B5EF4-FFF2-40B4-BE49-F238E27FC236}">
                <a16:creationId xmlns:a16="http://schemas.microsoft.com/office/drawing/2014/main" id="{8DF3C032-6271-F8E6-0FDB-BFE70F299013}"/>
              </a:ext>
            </a:extLst>
          </p:cNvPr>
          <p:cNvSpPr/>
          <p:nvPr/>
        </p:nvSpPr>
        <p:spPr>
          <a:xfrm>
            <a:off x="17621729" y="490774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5" name="Freeform 21">
            <a:extLst>
              <a:ext uri="{FF2B5EF4-FFF2-40B4-BE49-F238E27FC236}">
                <a16:creationId xmlns:a16="http://schemas.microsoft.com/office/drawing/2014/main" id="{47591CC0-973C-38C6-B9AA-81D5D627D8A5}"/>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6" name="Freeform 22">
            <a:extLst>
              <a:ext uri="{FF2B5EF4-FFF2-40B4-BE49-F238E27FC236}">
                <a16:creationId xmlns:a16="http://schemas.microsoft.com/office/drawing/2014/main" id="{546303BE-9FFD-F98B-AC7D-4FE98188C913}"/>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7" name="TextBox 34">
            <a:extLst>
              <a:ext uri="{FF2B5EF4-FFF2-40B4-BE49-F238E27FC236}">
                <a16:creationId xmlns:a16="http://schemas.microsoft.com/office/drawing/2014/main" id="{3DC0FE46-F1F3-20CC-C63A-5CA98285A647}"/>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58" name="Freeform 97">
            <a:extLst>
              <a:ext uri="{FF2B5EF4-FFF2-40B4-BE49-F238E27FC236}">
                <a16:creationId xmlns:a16="http://schemas.microsoft.com/office/drawing/2014/main" id="{587CC3E2-3FCA-C555-9525-303C3CD90621}"/>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3" name="Freeform 97">
            <a:extLst>
              <a:ext uri="{FF2B5EF4-FFF2-40B4-BE49-F238E27FC236}">
                <a16:creationId xmlns:a16="http://schemas.microsoft.com/office/drawing/2014/main" id="{564D2D3C-1400-5B83-556F-9729F425C2F9}"/>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59" name="TextBox 114">
            <a:extLst>
              <a:ext uri="{FF2B5EF4-FFF2-40B4-BE49-F238E27FC236}">
                <a16:creationId xmlns:a16="http://schemas.microsoft.com/office/drawing/2014/main" id="{2A1A1FD6-553F-0490-E61C-A0F2A2F120FA}"/>
              </a:ext>
            </a:extLst>
          </p:cNvPr>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18" name="Resim 17" descr="siyah, karanlık içeren bir resim&#10;&#10;Yapay zeka tarafından oluşturulan içerik yanlış olabilir.">
            <a:extLst>
              <a:ext uri="{FF2B5EF4-FFF2-40B4-BE49-F238E27FC236}">
                <a16:creationId xmlns:a16="http://schemas.microsoft.com/office/drawing/2014/main" id="{811D7A6F-9657-0200-0657-53ADED5C9F4B}"/>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60" name="Freeform 10">
            <a:extLst>
              <a:ext uri="{FF2B5EF4-FFF2-40B4-BE49-F238E27FC236}">
                <a16:creationId xmlns:a16="http://schemas.microsoft.com/office/drawing/2014/main" id="{51BE4DBB-5981-EF3F-7E90-FFF41F860D52}"/>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61" name="AutoShape 11">
            <a:extLst>
              <a:ext uri="{FF2B5EF4-FFF2-40B4-BE49-F238E27FC236}">
                <a16:creationId xmlns:a16="http://schemas.microsoft.com/office/drawing/2014/main" id="{D517159A-AA43-806D-180C-1870F79089D5}"/>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62" name="AutoShape 6">
            <a:extLst>
              <a:ext uri="{FF2B5EF4-FFF2-40B4-BE49-F238E27FC236}">
                <a16:creationId xmlns:a16="http://schemas.microsoft.com/office/drawing/2014/main" id="{2F6F95C1-19D6-F214-00C8-33D08974E0F2}"/>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6C7AF-D750-4F87-30B4-7413F984589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F320B4A-3E92-AEE3-CCB0-55107495F8A3}"/>
              </a:ext>
            </a:extLst>
          </p:cNvPr>
          <p:cNvSpPr>
            <a:spLocks noGrp="1" noRot="1" noMove="1" noResize="1" noEditPoints="1" noAdjustHandles="1" noChangeArrowheads="1" noChangeShapeType="1"/>
          </p:cNvSpPr>
          <p:nvPr/>
        </p:nvSpPr>
        <p:spPr>
          <a:xfrm flipV="1">
            <a:off x="428884" y="1287907"/>
            <a:ext cx="17171515" cy="9693"/>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a:extLst>
              <a:ext uri="{FF2B5EF4-FFF2-40B4-BE49-F238E27FC236}">
                <a16:creationId xmlns:a16="http://schemas.microsoft.com/office/drawing/2014/main" id="{E6142B31-5C22-1A12-CDBD-688A30BD96A2}"/>
              </a:ext>
            </a:extLst>
          </p:cNvPr>
          <p:cNvSpPr/>
          <p:nvPr/>
        </p:nvSpPr>
        <p:spPr>
          <a:xfrm>
            <a:off x="323109" y="-250962"/>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a:extLst>
              <a:ext uri="{FF2B5EF4-FFF2-40B4-BE49-F238E27FC236}">
                <a16:creationId xmlns:a16="http://schemas.microsoft.com/office/drawing/2014/main" id="{4460198C-91FA-97BE-C005-B1851C27F0EB}"/>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B022C2E1-E912-B87A-F52D-3B40FCD8C108}"/>
              </a:ext>
            </a:extLst>
          </p:cNvPr>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a:extLst>
              <a:ext uri="{FF2B5EF4-FFF2-40B4-BE49-F238E27FC236}">
                <a16:creationId xmlns:a16="http://schemas.microsoft.com/office/drawing/2014/main" id="{68084B90-BDA7-487C-372E-926AB3B9A4C0}"/>
              </a:ext>
            </a:extLst>
          </p:cNvPr>
          <p:cNvSpPr txBox="1">
            <a:spLocks noGrp="1" noRot="1" noMove="1" noResize="1" noEditPoints="1" noAdjustHandles="1" noChangeArrowheads="1" noChangeShapeType="1"/>
          </p:cNvSpPr>
          <p:nvPr/>
        </p:nvSpPr>
        <p:spPr>
          <a:xfrm>
            <a:off x="3814152" y="315724"/>
            <a:ext cx="10715094" cy="820738"/>
          </a:xfrm>
          <a:prstGeom prst="rect">
            <a:avLst/>
          </a:prstGeom>
        </p:spPr>
        <p:txBody>
          <a:bodyPr lIns="0" tIns="0" rIns="0" bIns="0" rtlCol="0" anchor="t">
            <a:spAutoFit/>
          </a:bodyPr>
          <a:lstStyle/>
          <a:p>
            <a:pPr algn="ctr">
              <a:lnSpc>
                <a:spcPts val="6399"/>
              </a:lnSpc>
              <a:spcBef>
                <a:spcPct val="0"/>
              </a:spcBef>
            </a:pPr>
            <a:r>
              <a:rPr lang="tr-TR" sz="6399">
                <a:solidFill>
                  <a:srgbClr val="1A426A"/>
                </a:solidFill>
                <a:latin typeface="Active Heart"/>
              </a:rPr>
              <a:t>PROJE TAKVİMİ</a:t>
            </a:r>
            <a:endParaRPr lang="en-US" sz="6399">
              <a:solidFill>
                <a:srgbClr val="1A426A"/>
              </a:solidFill>
              <a:latin typeface="Active Heart"/>
            </a:endParaRPr>
          </a:p>
        </p:txBody>
      </p:sp>
      <p:sp>
        <p:nvSpPr>
          <p:cNvPr id="10" name="TextBox 10">
            <a:extLst>
              <a:ext uri="{FF2B5EF4-FFF2-40B4-BE49-F238E27FC236}">
                <a16:creationId xmlns:a16="http://schemas.microsoft.com/office/drawing/2014/main" id="{73BBEA75-7933-1A74-045F-5AB1E997F76E}"/>
              </a:ext>
            </a:extLst>
          </p:cNvPr>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1" name="TextBox 11">
            <a:extLst>
              <a:ext uri="{FF2B5EF4-FFF2-40B4-BE49-F238E27FC236}">
                <a16:creationId xmlns:a16="http://schemas.microsoft.com/office/drawing/2014/main" id="{B851F604-DE73-0B5F-B469-3121C8B10C80}"/>
              </a:ext>
            </a:extLst>
          </p:cNvPr>
          <p:cNvSpPr txBox="1">
            <a:spLocks/>
          </p:cNvSpPr>
          <p:nvPr/>
        </p:nvSpPr>
        <p:spPr>
          <a:xfrm>
            <a:off x="17762851" y="9607673"/>
            <a:ext cx="369651" cy="519822"/>
          </a:xfrm>
          <a:prstGeom prst="rect">
            <a:avLst/>
          </a:prstGeom>
        </p:spPr>
        <p:txBody>
          <a:bodyPr wrap="square" lIns="0" tIns="0" rIns="0" bIns="0" rtlCol="0" anchor="t">
            <a:spAutoFit/>
          </a:bodyPr>
          <a:lstStyle/>
          <a:p>
            <a:pPr algn="ctr">
              <a:lnSpc>
                <a:spcPts val="4759"/>
              </a:lnSpc>
            </a:pPr>
            <a:r>
              <a:rPr lang="tr-TR" sz="3399">
                <a:solidFill>
                  <a:srgbClr val="1A426A"/>
                </a:solidFill>
                <a:latin typeface="Active Heart"/>
              </a:rPr>
              <a:t>10</a:t>
            </a:r>
            <a:endParaRPr lang="en-US" sz="3399">
              <a:solidFill>
                <a:srgbClr val="1A426A"/>
              </a:solidFill>
              <a:latin typeface="Active Heart"/>
            </a:endParaRPr>
          </a:p>
        </p:txBody>
      </p:sp>
      <p:sp>
        <p:nvSpPr>
          <p:cNvPr id="12" name="Freeform 12">
            <a:extLst>
              <a:ext uri="{FF2B5EF4-FFF2-40B4-BE49-F238E27FC236}">
                <a16:creationId xmlns:a16="http://schemas.microsoft.com/office/drawing/2014/main" id="{B1C54D32-F794-AC3D-BE3D-00056C9E731A}"/>
              </a:ext>
            </a:extLst>
          </p:cNvPr>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4" name="Freeform 14">
            <a:extLst>
              <a:ext uri="{FF2B5EF4-FFF2-40B4-BE49-F238E27FC236}">
                <a16:creationId xmlns:a16="http://schemas.microsoft.com/office/drawing/2014/main" id="{9B7F9674-2694-EBFD-85BE-33C8E6C172D2}"/>
              </a:ext>
            </a:extLst>
          </p:cNvPr>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5" name="Freeform 15">
            <a:extLst>
              <a:ext uri="{FF2B5EF4-FFF2-40B4-BE49-F238E27FC236}">
                <a16:creationId xmlns:a16="http://schemas.microsoft.com/office/drawing/2014/main" id="{FEBCCB52-2AEA-87F4-7EAB-8B7D0A96834C}"/>
              </a:ext>
            </a:extLst>
          </p:cNvPr>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6" name="Freeform 16">
            <a:extLst>
              <a:ext uri="{FF2B5EF4-FFF2-40B4-BE49-F238E27FC236}">
                <a16:creationId xmlns:a16="http://schemas.microsoft.com/office/drawing/2014/main" id="{E1335323-8549-F193-A3DE-81EF2E8D24B4}"/>
              </a:ext>
            </a:extLst>
          </p:cNvPr>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7" name="TextBox 17">
            <a:extLst>
              <a:ext uri="{FF2B5EF4-FFF2-40B4-BE49-F238E27FC236}">
                <a16:creationId xmlns:a16="http://schemas.microsoft.com/office/drawing/2014/main" id="{97D4CA8D-D4EE-705D-F7EF-9C3B7B6422A7}"/>
              </a:ext>
            </a:extLst>
          </p:cNvPr>
          <p:cNvSpPr txBox="1">
            <a:spLocks noGrp="1" noRot="1" noMove="1" noResize="1" noEditPoints="1" noAdjustHandles="1" noChangeArrowheads="1" noChangeShapeType="1"/>
          </p:cNvSpPr>
          <p:nvPr/>
        </p:nvSpPr>
        <p:spPr>
          <a:xfrm>
            <a:off x="753578" y="9834486"/>
            <a:ext cx="2065822"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21" name="Metin kutusu 20">
            <a:extLst>
              <a:ext uri="{FF2B5EF4-FFF2-40B4-BE49-F238E27FC236}">
                <a16:creationId xmlns:a16="http://schemas.microsoft.com/office/drawing/2014/main" id="{64426DD4-8414-C085-0C43-11AFBA83F7FF}"/>
              </a:ext>
            </a:extLst>
          </p:cNvPr>
          <p:cNvSpPr txBox="1"/>
          <p:nvPr/>
        </p:nvSpPr>
        <p:spPr>
          <a:xfrm>
            <a:off x="1509729" y="5723034"/>
            <a:ext cx="12886166" cy="369332"/>
          </a:xfrm>
          <a:prstGeom prst="rect">
            <a:avLst/>
          </a:prstGeom>
          <a:noFill/>
        </p:spPr>
        <p:txBody>
          <a:bodyPr wrap="square">
            <a:spAutoFit/>
          </a:bodyPr>
          <a:lstStyle/>
          <a:p>
            <a:endParaRPr lang="tr-TR">
              <a:solidFill>
                <a:srgbClr val="EE0000"/>
              </a:solidFill>
            </a:endParaRPr>
          </a:p>
        </p:txBody>
      </p:sp>
      <p:sp>
        <p:nvSpPr>
          <p:cNvPr id="83" name="Freeform 96">
            <a:extLst>
              <a:ext uri="{FF2B5EF4-FFF2-40B4-BE49-F238E27FC236}">
                <a16:creationId xmlns:a16="http://schemas.microsoft.com/office/drawing/2014/main" id="{48138D92-E274-1C02-8A35-0A883320DEB9}"/>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84" name="AutoShape 20">
            <a:extLst>
              <a:ext uri="{FF2B5EF4-FFF2-40B4-BE49-F238E27FC236}">
                <a16:creationId xmlns:a16="http://schemas.microsoft.com/office/drawing/2014/main" id="{576FEBB8-7123-575C-93B0-2F7ED214237E}"/>
              </a:ext>
            </a:extLst>
          </p:cNvPr>
          <p:cNvSpPr/>
          <p:nvPr/>
        </p:nvSpPr>
        <p:spPr>
          <a:xfrm flipH="1" flipV="1">
            <a:off x="17692064" y="1619816"/>
            <a:ext cx="18018" cy="7342221"/>
          </a:xfrm>
          <a:prstGeom prst="line">
            <a:avLst/>
          </a:prstGeom>
          <a:ln w="38100" cap="flat">
            <a:solidFill>
              <a:srgbClr val="344C54"/>
            </a:solidFill>
            <a:prstDash val="solid"/>
            <a:headEnd type="none" w="sm" len="sm"/>
            <a:tailEnd type="none" w="sm" len="sm"/>
          </a:ln>
        </p:spPr>
        <p:txBody>
          <a:bodyPr/>
          <a:lstStyle/>
          <a:p>
            <a:endParaRPr lang="tr-TR"/>
          </a:p>
        </p:txBody>
      </p:sp>
      <p:sp>
        <p:nvSpPr>
          <p:cNvPr id="113" name="Freeform 97">
            <a:extLst>
              <a:ext uri="{FF2B5EF4-FFF2-40B4-BE49-F238E27FC236}">
                <a16:creationId xmlns:a16="http://schemas.microsoft.com/office/drawing/2014/main" id="{4ABA60CD-C6DE-7EBF-7C47-053782A23342}"/>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4" name="Freeform 96">
            <a:extLst>
              <a:ext uri="{FF2B5EF4-FFF2-40B4-BE49-F238E27FC236}">
                <a16:creationId xmlns:a16="http://schemas.microsoft.com/office/drawing/2014/main" id="{580088FE-18E9-8C04-2DFC-18326186F670}"/>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9" name="Freeform 96">
            <a:extLst>
              <a:ext uri="{FF2B5EF4-FFF2-40B4-BE49-F238E27FC236}">
                <a16:creationId xmlns:a16="http://schemas.microsoft.com/office/drawing/2014/main" id="{3405A604-BEAE-B8EE-3BD9-83C7E23C8692}"/>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22" name="TextBox 34">
            <a:extLst>
              <a:ext uri="{FF2B5EF4-FFF2-40B4-BE49-F238E27FC236}">
                <a16:creationId xmlns:a16="http://schemas.microsoft.com/office/drawing/2014/main" id="{8AB748E0-2645-0AA6-4EB4-1A022B196C4F}"/>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24" name="TextBox 35">
            <a:extLst>
              <a:ext uri="{FF2B5EF4-FFF2-40B4-BE49-F238E27FC236}">
                <a16:creationId xmlns:a16="http://schemas.microsoft.com/office/drawing/2014/main" id="{B6EA5C33-8942-8B86-B3D3-C6E179A0AAF1}"/>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25" name="TextBox 36">
            <a:extLst>
              <a:ext uri="{FF2B5EF4-FFF2-40B4-BE49-F238E27FC236}">
                <a16:creationId xmlns:a16="http://schemas.microsoft.com/office/drawing/2014/main" id="{13BB524C-E479-BCEA-98D5-C4B8454EC49F}"/>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26" name="TextBox 37">
            <a:extLst>
              <a:ext uri="{FF2B5EF4-FFF2-40B4-BE49-F238E27FC236}">
                <a16:creationId xmlns:a16="http://schemas.microsoft.com/office/drawing/2014/main" id="{401F836A-6457-D769-040F-1640F0CFA905}"/>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27" name="TextBox 38">
            <a:extLst>
              <a:ext uri="{FF2B5EF4-FFF2-40B4-BE49-F238E27FC236}">
                <a16:creationId xmlns:a16="http://schemas.microsoft.com/office/drawing/2014/main" id="{3059D6C3-C486-F701-6427-0DD35F80B646}"/>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28" name="TextBox 39">
            <a:extLst>
              <a:ext uri="{FF2B5EF4-FFF2-40B4-BE49-F238E27FC236}">
                <a16:creationId xmlns:a16="http://schemas.microsoft.com/office/drawing/2014/main" id="{7BDD1C73-F51E-08B5-E3D8-CDA5DD374DDE}"/>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29" name="Freeform 45">
            <a:extLst>
              <a:ext uri="{FF2B5EF4-FFF2-40B4-BE49-F238E27FC236}">
                <a16:creationId xmlns:a16="http://schemas.microsoft.com/office/drawing/2014/main" id="{C291E0C6-D8F9-1C57-46B6-F1DD4EA27ADC}"/>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0" name="Freeform 47">
            <a:extLst>
              <a:ext uri="{FF2B5EF4-FFF2-40B4-BE49-F238E27FC236}">
                <a16:creationId xmlns:a16="http://schemas.microsoft.com/office/drawing/2014/main" id="{A5299D51-DF15-B0DE-693D-26E5D877BC92}"/>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1" name="Freeform 22">
            <a:extLst>
              <a:ext uri="{FF2B5EF4-FFF2-40B4-BE49-F238E27FC236}">
                <a16:creationId xmlns:a16="http://schemas.microsoft.com/office/drawing/2014/main" id="{843F0C1C-3A07-A8C3-B08B-A358C7A9C5BB}"/>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2" name="Freeform 44">
            <a:extLst>
              <a:ext uri="{FF2B5EF4-FFF2-40B4-BE49-F238E27FC236}">
                <a16:creationId xmlns:a16="http://schemas.microsoft.com/office/drawing/2014/main" id="{0297053F-0DAE-1328-BA62-DC2CF578D145}"/>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3" name="TextBox 38">
            <a:extLst>
              <a:ext uri="{FF2B5EF4-FFF2-40B4-BE49-F238E27FC236}">
                <a16:creationId xmlns:a16="http://schemas.microsoft.com/office/drawing/2014/main" id="{9A225BE3-306D-EE2A-06A2-0F367BE413E3}"/>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34" name="Freeform 44">
            <a:extLst>
              <a:ext uri="{FF2B5EF4-FFF2-40B4-BE49-F238E27FC236}">
                <a16:creationId xmlns:a16="http://schemas.microsoft.com/office/drawing/2014/main" id="{8059B875-A117-8CA7-7859-7288DDAC956A}"/>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5" name="TextBox 39">
            <a:extLst>
              <a:ext uri="{FF2B5EF4-FFF2-40B4-BE49-F238E27FC236}">
                <a16:creationId xmlns:a16="http://schemas.microsoft.com/office/drawing/2014/main" id="{A59C7214-9685-5EDA-B3C9-2C76F088B7C6}"/>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36" name="AutoShape 20">
            <a:extLst>
              <a:ext uri="{FF2B5EF4-FFF2-40B4-BE49-F238E27FC236}">
                <a16:creationId xmlns:a16="http://schemas.microsoft.com/office/drawing/2014/main" id="{244FC39C-6E4D-D30A-A440-8AD15D07E28B}"/>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37" name="Freeform 21">
            <a:extLst>
              <a:ext uri="{FF2B5EF4-FFF2-40B4-BE49-F238E27FC236}">
                <a16:creationId xmlns:a16="http://schemas.microsoft.com/office/drawing/2014/main" id="{DD2C7E40-56F2-2137-38C2-F24DBC930804}"/>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8" name="TextBox 40">
            <a:extLst>
              <a:ext uri="{FF2B5EF4-FFF2-40B4-BE49-F238E27FC236}">
                <a16:creationId xmlns:a16="http://schemas.microsoft.com/office/drawing/2014/main" id="{9B537D6A-669B-70B9-95C9-92450D95A77C}"/>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39" name="TextBox 42">
            <a:extLst>
              <a:ext uri="{FF2B5EF4-FFF2-40B4-BE49-F238E27FC236}">
                <a16:creationId xmlns:a16="http://schemas.microsoft.com/office/drawing/2014/main" id="{4AEAD4AD-C461-24B1-36AD-6B422A4878D9}"/>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40" name="Freeform 21">
            <a:extLst>
              <a:ext uri="{FF2B5EF4-FFF2-40B4-BE49-F238E27FC236}">
                <a16:creationId xmlns:a16="http://schemas.microsoft.com/office/drawing/2014/main" id="{49D6C2C9-12B7-DFBA-2F74-2F03A43A44CA}"/>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1" name="Freeform 22">
            <a:extLst>
              <a:ext uri="{FF2B5EF4-FFF2-40B4-BE49-F238E27FC236}">
                <a16:creationId xmlns:a16="http://schemas.microsoft.com/office/drawing/2014/main" id="{F9AF8B3F-4324-3657-A096-4C66CF0059BF}"/>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2" name="Freeform 21">
            <a:extLst>
              <a:ext uri="{FF2B5EF4-FFF2-40B4-BE49-F238E27FC236}">
                <a16:creationId xmlns:a16="http://schemas.microsoft.com/office/drawing/2014/main" id="{875E1D8A-6C9A-1E72-470D-9F91E4482141}"/>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3" name="Freeform 22">
            <a:extLst>
              <a:ext uri="{FF2B5EF4-FFF2-40B4-BE49-F238E27FC236}">
                <a16:creationId xmlns:a16="http://schemas.microsoft.com/office/drawing/2014/main" id="{B057852A-6C4E-09AE-9478-7188714C5B3A}"/>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4" name="Freeform 21">
            <a:extLst>
              <a:ext uri="{FF2B5EF4-FFF2-40B4-BE49-F238E27FC236}">
                <a16:creationId xmlns:a16="http://schemas.microsoft.com/office/drawing/2014/main" id="{52AC2F19-E141-F3F1-A343-CF210391D965}"/>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5" name="Freeform 22">
            <a:extLst>
              <a:ext uri="{FF2B5EF4-FFF2-40B4-BE49-F238E27FC236}">
                <a16:creationId xmlns:a16="http://schemas.microsoft.com/office/drawing/2014/main" id="{B70E8078-0102-8CFD-526D-3EE08319D57F}"/>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6" name="Freeform 21">
            <a:extLst>
              <a:ext uri="{FF2B5EF4-FFF2-40B4-BE49-F238E27FC236}">
                <a16:creationId xmlns:a16="http://schemas.microsoft.com/office/drawing/2014/main" id="{19F5881B-B275-242D-64DC-C310846B62A8}"/>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7" name="Freeform 22">
            <a:extLst>
              <a:ext uri="{FF2B5EF4-FFF2-40B4-BE49-F238E27FC236}">
                <a16:creationId xmlns:a16="http://schemas.microsoft.com/office/drawing/2014/main" id="{C24809CD-C4AE-A10D-943E-142372568CAF}"/>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8" name="Freeform 21">
            <a:extLst>
              <a:ext uri="{FF2B5EF4-FFF2-40B4-BE49-F238E27FC236}">
                <a16:creationId xmlns:a16="http://schemas.microsoft.com/office/drawing/2014/main" id="{9E7EA995-79E1-EE85-C921-24812FF71EB1}"/>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9" name="Freeform 22">
            <a:extLst>
              <a:ext uri="{FF2B5EF4-FFF2-40B4-BE49-F238E27FC236}">
                <a16:creationId xmlns:a16="http://schemas.microsoft.com/office/drawing/2014/main" id="{D3FC52E6-76A6-FD83-EB68-C84A0E020C76}"/>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0" name="Freeform 21">
            <a:extLst>
              <a:ext uri="{FF2B5EF4-FFF2-40B4-BE49-F238E27FC236}">
                <a16:creationId xmlns:a16="http://schemas.microsoft.com/office/drawing/2014/main" id="{F27A5922-96DE-59AC-530F-52782858EE07}"/>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1" name="Freeform 22">
            <a:extLst>
              <a:ext uri="{FF2B5EF4-FFF2-40B4-BE49-F238E27FC236}">
                <a16:creationId xmlns:a16="http://schemas.microsoft.com/office/drawing/2014/main" id="{8E180FF4-6D5D-0287-5B36-02499D6CD860}"/>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2" name="Freeform 21">
            <a:extLst>
              <a:ext uri="{FF2B5EF4-FFF2-40B4-BE49-F238E27FC236}">
                <a16:creationId xmlns:a16="http://schemas.microsoft.com/office/drawing/2014/main" id="{D57F6217-220D-9E91-7FBA-2209B0E7BACA}"/>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3" name="Freeform 22">
            <a:extLst>
              <a:ext uri="{FF2B5EF4-FFF2-40B4-BE49-F238E27FC236}">
                <a16:creationId xmlns:a16="http://schemas.microsoft.com/office/drawing/2014/main" id="{67161FB7-FE1B-A76D-66DE-D776F3EE6F0E}"/>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4" name="Freeform 21">
            <a:extLst>
              <a:ext uri="{FF2B5EF4-FFF2-40B4-BE49-F238E27FC236}">
                <a16:creationId xmlns:a16="http://schemas.microsoft.com/office/drawing/2014/main" id="{5550519C-3F31-13AF-FAF7-55797DF1561F}"/>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5" name="Freeform 22">
            <a:extLst>
              <a:ext uri="{FF2B5EF4-FFF2-40B4-BE49-F238E27FC236}">
                <a16:creationId xmlns:a16="http://schemas.microsoft.com/office/drawing/2014/main" id="{C4082F22-A69E-3302-CA0D-8E2C01BD025F}"/>
              </a:ext>
            </a:extLst>
          </p:cNvPr>
          <p:cNvSpPr/>
          <p:nvPr/>
        </p:nvSpPr>
        <p:spPr>
          <a:xfrm>
            <a:off x="17608939" y="4894965"/>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6" name="Freeform 21">
            <a:extLst>
              <a:ext uri="{FF2B5EF4-FFF2-40B4-BE49-F238E27FC236}">
                <a16:creationId xmlns:a16="http://schemas.microsoft.com/office/drawing/2014/main" id="{99638E7D-397E-CA67-5AEF-42F475AAF45A}"/>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7" name="Freeform 22">
            <a:extLst>
              <a:ext uri="{FF2B5EF4-FFF2-40B4-BE49-F238E27FC236}">
                <a16:creationId xmlns:a16="http://schemas.microsoft.com/office/drawing/2014/main" id="{470A85A4-3C4C-539C-58D8-D9F8EA4E6610}"/>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8" name="Freeform 21">
            <a:extLst>
              <a:ext uri="{FF2B5EF4-FFF2-40B4-BE49-F238E27FC236}">
                <a16:creationId xmlns:a16="http://schemas.microsoft.com/office/drawing/2014/main" id="{C3B9A157-3B1F-4689-D4B5-D34D34CBDBE5}"/>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9" name="Freeform 22">
            <a:extLst>
              <a:ext uri="{FF2B5EF4-FFF2-40B4-BE49-F238E27FC236}">
                <a16:creationId xmlns:a16="http://schemas.microsoft.com/office/drawing/2014/main" id="{68B54BEA-E719-BFAB-BCAD-F5192C1CA81A}"/>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0" name="TextBox 34">
            <a:extLst>
              <a:ext uri="{FF2B5EF4-FFF2-40B4-BE49-F238E27FC236}">
                <a16:creationId xmlns:a16="http://schemas.microsoft.com/office/drawing/2014/main" id="{21D51C56-C3CF-336D-0A20-7BAFFAB0E47F}"/>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61" name="Freeform 97">
            <a:extLst>
              <a:ext uri="{FF2B5EF4-FFF2-40B4-BE49-F238E27FC236}">
                <a16:creationId xmlns:a16="http://schemas.microsoft.com/office/drawing/2014/main" id="{04A592EC-B4F3-3A68-388F-6A8FF77FDB3F}"/>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5" name="Freeform 97">
            <a:extLst>
              <a:ext uri="{FF2B5EF4-FFF2-40B4-BE49-F238E27FC236}">
                <a16:creationId xmlns:a16="http://schemas.microsoft.com/office/drawing/2014/main" id="{076C580D-8D75-B875-04E0-C5E21CBDFC66}"/>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62" name="TextBox 114">
            <a:extLst>
              <a:ext uri="{FF2B5EF4-FFF2-40B4-BE49-F238E27FC236}">
                <a16:creationId xmlns:a16="http://schemas.microsoft.com/office/drawing/2014/main" id="{8252C36C-993A-3F20-03D3-2779485F089C}"/>
              </a:ext>
            </a:extLst>
          </p:cNvPr>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18" name="Resim 17" descr="siyah, karanlık içeren bir resim&#10;&#10;Yapay zeka tarafından oluşturulan içerik yanlış olabilir.">
            <a:extLst>
              <a:ext uri="{FF2B5EF4-FFF2-40B4-BE49-F238E27FC236}">
                <a16:creationId xmlns:a16="http://schemas.microsoft.com/office/drawing/2014/main" id="{9CD2F151-5608-61B8-B0EA-1C2A38383511}"/>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63" name="Freeform 10">
            <a:extLst>
              <a:ext uri="{FF2B5EF4-FFF2-40B4-BE49-F238E27FC236}">
                <a16:creationId xmlns:a16="http://schemas.microsoft.com/office/drawing/2014/main" id="{337FE0C0-71FE-D878-1649-BFE001C7CE7D}"/>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64" name="AutoShape 11">
            <a:extLst>
              <a:ext uri="{FF2B5EF4-FFF2-40B4-BE49-F238E27FC236}">
                <a16:creationId xmlns:a16="http://schemas.microsoft.com/office/drawing/2014/main" id="{947C8555-F357-F7AF-51A3-D92237F8D519}"/>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65" name="AutoShape 6">
            <a:extLst>
              <a:ext uri="{FF2B5EF4-FFF2-40B4-BE49-F238E27FC236}">
                <a16:creationId xmlns:a16="http://schemas.microsoft.com/office/drawing/2014/main" id="{EE7EC19B-E6E9-47E4-1B9D-860336F3145A}"/>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graphicFrame>
        <p:nvGraphicFramePr>
          <p:cNvPr id="7" name="Tablo 6">
            <a:extLst>
              <a:ext uri="{FF2B5EF4-FFF2-40B4-BE49-F238E27FC236}">
                <a16:creationId xmlns:a16="http://schemas.microsoft.com/office/drawing/2014/main" id="{4F959511-FECD-F889-4AD6-C856308B5A21}"/>
              </a:ext>
            </a:extLst>
          </p:cNvPr>
          <p:cNvGraphicFramePr>
            <a:graphicFrameLocks noGrp="1"/>
          </p:cNvGraphicFramePr>
          <p:nvPr>
            <p:extLst>
              <p:ext uri="{D42A27DB-BD31-4B8C-83A1-F6EECF244321}">
                <p14:modId xmlns:p14="http://schemas.microsoft.com/office/powerpoint/2010/main" val="3583130716"/>
              </p:ext>
            </p:extLst>
          </p:nvPr>
        </p:nvGraphicFramePr>
        <p:xfrm>
          <a:off x="430161" y="1364225"/>
          <a:ext cx="14294162" cy="8145280"/>
        </p:xfrm>
        <a:graphic>
          <a:graphicData uri="http://schemas.openxmlformats.org/drawingml/2006/table">
            <a:tbl>
              <a:tblPr bandRow="1">
                <a:tableStyleId>{5C22544A-7EE6-4342-B048-85BDC9FD1C3A}</a:tableStyleId>
              </a:tblPr>
              <a:tblGrid>
                <a:gridCol w="1538265">
                  <a:extLst>
                    <a:ext uri="{9D8B030D-6E8A-4147-A177-3AD203B41FA5}">
                      <a16:colId xmlns:a16="http://schemas.microsoft.com/office/drawing/2014/main" val="3066901196"/>
                    </a:ext>
                  </a:extLst>
                </a:gridCol>
                <a:gridCol w="3799405">
                  <a:extLst>
                    <a:ext uri="{9D8B030D-6E8A-4147-A177-3AD203B41FA5}">
                      <a16:colId xmlns:a16="http://schemas.microsoft.com/office/drawing/2014/main" val="2503004110"/>
                    </a:ext>
                  </a:extLst>
                </a:gridCol>
                <a:gridCol w="3710561">
                  <a:extLst>
                    <a:ext uri="{9D8B030D-6E8A-4147-A177-3AD203B41FA5}">
                      <a16:colId xmlns:a16="http://schemas.microsoft.com/office/drawing/2014/main" val="3857589929"/>
                    </a:ext>
                  </a:extLst>
                </a:gridCol>
                <a:gridCol w="2592198">
                  <a:extLst>
                    <a:ext uri="{9D8B030D-6E8A-4147-A177-3AD203B41FA5}">
                      <a16:colId xmlns:a16="http://schemas.microsoft.com/office/drawing/2014/main" val="2367896080"/>
                    </a:ext>
                  </a:extLst>
                </a:gridCol>
                <a:gridCol w="2653733">
                  <a:extLst>
                    <a:ext uri="{9D8B030D-6E8A-4147-A177-3AD203B41FA5}">
                      <a16:colId xmlns:a16="http://schemas.microsoft.com/office/drawing/2014/main" val="1950297504"/>
                    </a:ext>
                  </a:extLst>
                </a:gridCol>
              </a:tblGrid>
              <a:tr h="766287">
                <a:tc>
                  <a:txBody>
                    <a:bodyPr/>
                    <a:lstStyle/>
                    <a:p>
                      <a:pPr algn="ctr" rtl="0" fontAlgn="base">
                        <a:lnSpc>
                          <a:spcPts val="1501"/>
                        </a:lnSpc>
                        <a:buNone/>
                      </a:pPr>
                      <a:r>
                        <a:rPr lang="tr-TR" sz="1800" b="0" i="0">
                          <a:solidFill>
                            <a:srgbClr val="000000"/>
                          </a:solidFill>
                          <a:effectLst/>
                          <a:latin typeface="Calibri"/>
                        </a:rPr>
                        <a:t>İş Paketi No</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algn="ctr" rtl="0" fontAlgn="base">
                        <a:lnSpc>
                          <a:spcPts val="1501"/>
                        </a:lnSpc>
                        <a:buNone/>
                      </a:pPr>
                      <a:r>
                        <a:rPr lang="tr-TR" sz="1800" b="0" i="0">
                          <a:solidFill>
                            <a:srgbClr val="000000"/>
                          </a:solidFill>
                          <a:effectLst/>
                          <a:latin typeface="Calibri"/>
                        </a:rPr>
                        <a:t>İŞ PAKETİ ADI </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algn="ctr" rtl="0" fontAlgn="base">
                        <a:lnSpc>
                          <a:spcPts val="1501"/>
                        </a:lnSpc>
                        <a:buNone/>
                      </a:pPr>
                      <a:r>
                        <a:rPr lang="tr-TR" sz="1800" b="0" i="0">
                          <a:solidFill>
                            <a:srgbClr val="000000"/>
                          </a:solidFill>
                          <a:effectLst/>
                          <a:latin typeface="Calibri"/>
                        </a:rPr>
                        <a:t>ALT FAALİYETLER</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algn="ctr" rtl="0" fontAlgn="base">
                        <a:lnSpc>
                          <a:spcPts val="1501"/>
                        </a:lnSpc>
                        <a:buNone/>
                      </a:pPr>
                      <a:r>
                        <a:rPr lang="tr-TR" sz="1800" b="0" i="0">
                          <a:solidFill>
                            <a:srgbClr val="000000"/>
                          </a:solidFill>
                          <a:effectLst/>
                          <a:latin typeface="Calibri"/>
                        </a:rPr>
                        <a:t>BAŞLANGIÇ TARİHİ</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algn="ctr" rtl="0" fontAlgn="base">
                        <a:lnSpc>
                          <a:spcPts val="1501"/>
                        </a:lnSpc>
                        <a:buNone/>
                      </a:pPr>
                      <a:r>
                        <a:rPr lang="tr-TR" sz="1800" b="0" i="0">
                          <a:solidFill>
                            <a:srgbClr val="000000"/>
                          </a:solidFill>
                          <a:effectLst/>
                          <a:latin typeface="Calibri"/>
                        </a:rPr>
                        <a:t>BİTİŞ TARİHİ</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extLst>
                  <a:ext uri="{0D108BD9-81ED-4DB2-BD59-A6C34878D82A}">
                    <a16:rowId xmlns:a16="http://schemas.microsoft.com/office/drawing/2014/main" val="398878408"/>
                  </a:ext>
                </a:extLst>
              </a:tr>
              <a:tr h="796339">
                <a:tc>
                  <a:txBody>
                    <a:bodyPr/>
                    <a:lstStyle/>
                    <a:p>
                      <a:pPr algn="ctr" rtl="0" fontAlgn="base">
                        <a:lnSpc>
                          <a:spcPts val="1501"/>
                        </a:lnSpc>
                        <a:buNone/>
                      </a:pPr>
                      <a:r>
                        <a:rPr lang="tr-TR" sz="1800" b="0" i="0">
                          <a:solidFill>
                            <a:srgbClr val="000000"/>
                          </a:solidFill>
                          <a:effectLst/>
                          <a:latin typeface="Calibri"/>
                        </a:rPr>
                        <a:t>1</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lvl="0" algn="l">
                        <a:lnSpc>
                          <a:spcPct val="100000"/>
                        </a:lnSpc>
                        <a:spcBef>
                          <a:spcPts val="0"/>
                        </a:spcBef>
                        <a:spcAft>
                          <a:spcPts val="0"/>
                        </a:spcAft>
                        <a:buNone/>
                      </a:pPr>
                      <a:r>
                        <a:rPr lang="tr-TR" sz="1800" b="0" i="0" u="none" strike="noStrike" noProof="0">
                          <a:latin typeface="Aptos"/>
                        </a:rPr>
                        <a:t>    Ana Fonksiyonların Entegrasyonu</a:t>
                      </a:r>
                    </a:p>
                    <a:p>
                      <a:pPr lvl="0" algn="ctr" fontAlgn="base">
                        <a:lnSpc>
                          <a:spcPts val="1501"/>
                        </a:lnSpc>
                        <a:buNone/>
                      </a:pP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B9CDE5"/>
                    </a:solidFill>
                  </a:tcPr>
                </a:tc>
                <a:tc>
                  <a:txBody>
                    <a:bodyPr/>
                    <a:lstStyle/>
                    <a:p>
                      <a:pPr lvl="0" algn="ctr">
                        <a:lnSpc>
                          <a:spcPts val="1501"/>
                        </a:lnSpc>
                        <a:buNone/>
                      </a:pPr>
                      <a:r>
                        <a:rPr lang="tr-TR" sz="1900" b="0" i="0" u="none" strike="noStrike" noProof="0">
                          <a:latin typeface="Aptos"/>
                        </a:rPr>
                        <a:t>Anket modülünün kodlanması ve </a:t>
                      </a:r>
                    </a:p>
                    <a:p>
                      <a:pPr lvl="0" algn="ctr">
                        <a:lnSpc>
                          <a:spcPts val="1501"/>
                        </a:lnSpc>
                        <a:buNone/>
                      </a:pPr>
                      <a:r>
                        <a:rPr lang="tr-TR" sz="1900" b="0" i="0" u="none" strike="noStrike" noProof="0">
                          <a:latin typeface="Aptos"/>
                        </a:rPr>
                        <a:t>API ile </a:t>
                      </a:r>
                      <a:r>
                        <a:rPr lang="tr-TR" sz="1900" b="0" i="0" u="none" strike="noStrike" noProof="0" err="1">
                          <a:latin typeface="Aptos"/>
                        </a:rPr>
                        <a:t>Firebase'e</a:t>
                      </a:r>
                      <a:r>
                        <a:rPr lang="tr-TR" sz="1900" b="0" i="0" u="none" strike="noStrike" noProof="0">
                          <a:latin typeface="Aptos"/>
                        </a:rPr>
                        <a:t> veri yazdırılmas</a:t>
                      </a:r>
                      <a:r>
                        <a:rPr lang="tr-TR" sz="1800" b="0" i="0" u="none" strike="noStrike" noProof="0">
                          <a:latin typeface="Aptos"/>
                        </a:rPr>
                        <a:t>ı. </a:t>
                      </a:r>
                      <a:endParaRPr lang="tr-TR" sz="1800">
                        <a:effectLst/>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B9CDE5"/>
                    </a:solidFill>
                  </a:tcPr>
                </a:tc>
                <a:tc>
                  <a:txBody>
                    <a:bodyPr/>
                    <a:lstStyle/>
                    <a:p>
                      <a:pPr algn="ctr" rtl="0">
                        <a:lnSpc>
                          <a:spcPts val="1501"/>
                        </a:lnSpc>
                        <a:buNone/>
                      </a:pPr>
                      <a:r>
                        <a:rPr lang="tr-TR" b="0" i="0">
                          <a:solidFill>
                            <a:srgbClr val="000000"/>
                          </a:solidFill>
                          <a:latin typeface="Calibri"/>
                        </a:rPr>
                        <a:t>Mart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B9CDE5"/>
                    </a:solidFill>
                  </a:tcPr>
                </a:tc>
                <a:tc>
                  <a:txBody>
                    <a:bodyPr/>
                    <a:lstStyle/>
                    <a:p>
                      <a:pPr algn="ctr" rtl="0">
                        <a:lnSpc>
                          <a:spcPts val="1501"/>
                        </a:lnSpc>
                        <a:buNone/>
                      </a:pPr>
                      <a:r>
                        <a:rPr lang="tr-TR" b="0" i="0">
                          <a:solidFill>
                            <a:srgbClr val="000000"/>
                          </a:solidFill>
                          <a:latin typeface="Calibri"/>
                        </a:rPr>
                        <a:t>Nisan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B9CDE5"/>
                    </a:solidFill>
                  </a:tcPr>
                </a:tc>
                <a:extLst>
                  <a:ext uri="{0D108BD9-81ED-4DB2-BD59-A6C34878D82A}">
                    <a16:rowId xmlns:a16="http://schemas.microsoft.com/office/drawing/2014/main" val="4261421764"/>
                  </a:ext>
                </a:extLst>
              </a:tr>
              <a:tr h="1129552">
                <a:tc>
                  <a:txBody>
                    <a:bodyPr/>
                    <a:lstStyle/>
                    <a:p>
                      <a:pPr algn="ctr" rtl="0" fontAlgn="base">
                        <a:lnSpc>
                          <a:spcPts val="1501"/>
                        </a:lnSpc>
                        <a:buNone/>
                      </a:pPr>
                      <a:r>
                        <a:rPr lang="tr-TR" sz="1800" b="0" i="0">
                          <a:solidFill>
                            <a:srgbClr val="000000"/>
                          </a:solidFill>
                          <a:effectLst/>
                          <a:latin typeface="Calibri"/>
                        </a:rPr>
                        <a:t>2</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lvl="0" algn="l">
                        <a:lnSpc>
                          <a:spcPct val="100000"/>
                        </a:lnSpc>
                        <a:spcBef>
                          <a:spcPts val="0"/>
                        </a:spcBef>
                        <a:spcAft>
                          <a:spcPts val="0"/>
                        </a:spcAft>
                        <a:buNone/>
                      </a:pPr>
                      <a:r>
                        <a:rPr lang="tr-TR" sz="1800" b="0" i="0" u="none" strike="noStrike" noProof="0">
                          <a:solidFill>
                            <a:srgbClr val="000000"/>
                          </a:solidFill>
                          <a:latin typeface="Aptos"/>
                        </a:rPr>
                        <a:t>    Ana Fonksiyonların Entegrasyonu</a:t>
                      </a:r>
                      <a:endParaRPr lang="tr-TR">
                        <a:effectLst/>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tr-TR" sz="1800" b="0" i="0" u="none" strike="noStrike" noProof="0">
                          <a:latin typeface="Aptos"/>
                        </a:rPr>
                        <a:t> </a:t>
                      </a:r>
                      <a:endParaRPr lang="tr-TR"/>
                    </a:p>
                    <a:p>
                      <a:pPr lvl="0" algn="l">
                        <a:lnSpc>
                          <a:spcPct val="100000"/>
                        </a:lnSpc>
                        <a:spcBef>
                          <a:spcPts val="0"/>
                        </a:spcBef>
                        <a:spcAft>
                          <a:spcPts val="0"/>
                        </a:spcAft>
                        <a:buNone/>
                      </a:pPr>
                      <a:r>
                        <a:rPr lang="tr-TR" sz="1900" b="0" i="0" u="none" strike="noStrike" noProof="0">
                          <a:latin typeface="Aptos"/>
                        </a:rPr>
                        <a:t> Özet ekranının (Grafik) </a:t>
                      </a:r>
                      <a:r>
                        <a:rPr lang="tr-TR" sz="1900" b="0" i="0" u="none" strike="noStrike" noProof="0" err="1">
                          <a:latin typeface="Aptos"/>
                        </a:rPr>
                        <a:t>API'den</a:t>
                      </a:r>
                      <a:r>
                        <a:rPr lang="tr-TR" sz="1900" b="0" i="0" u="none" strike="noStrike" noProof="0">
                          <a:latin typeface="Aptos"/>
                        </a:rPr>
                        <a:t> veri         okuyacak şekilde geliştirilmesi.</a:t>
                      </a:r>
                      <a:r>
                        <a:rPr lang="tr-TR" sz="1800" b="0" i="0" u="none" strike="noStrike" noProof="0">
                          <a:latin typeface="Aptos"/>
                        </a:rPr>
                        <a:t> </a:t>
                      </a:r>
                      <a:endParaRPr lang="tr-TR"/>
                    </a:p>
                    <a:p>
                      <a:pPr lvl="0" algn="ctr" fontAlgn="base">
                        <a:lnSpc>
                          <a:spcPts val="1501"/>
                        </a:lnSpc>
                        <a:buNone/>
                      </a:pP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tc>
                  <a:txBody>
                    <a:bodyPr/>
                    <a:lstStyle/>
                    <a:p>
                      <a:pPr algn="ctr" rtl="0">
                        <a:lnSpc>
                          <a:spcPts val="1501"/>
                        </a:lnSpc>
                        <a:buNone/>
                      </a:pPr>
                      <a:r>
                        <a:rPr lang="tr-TR" b="0" i="0">
                          <a:solidFill>
                            <a:srgbClr val="000000"/>
                          </a:solidFill>
                          <a:latin typeface="Calibri"/>
                        </a:rPr>
                        <a:t>Mart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tc>
                  <a:txBody>
                    <a:bodyPr/>
                    <a:lstStyle/>
                    <a:p>
                      <a:pPr algn="ctr" rtl="0">
                        <a:lnSpc>
                          <a:spcPts val="1501"/>
                        </a:lnSpc>
                        <a:buNone/>
                      </a:pPr>
                      <a:r>
                        <a:rPr lang="tr-TR" b="0" i="0">
                          <a:solidFill>
                            <a:srgbClr val="000000"/>
                          </a:solidFill>
                          <a:latin typeface="Calibri"/>
                        </a:rPr>
                        <a:t>Nisan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8985312"/>
                  </a:ext>
                </a:extLst>
              </a:tr>
              <a:tr h="1144222">
                <a:tc>
                  <a:txBody>
                    <a:bodyPr/>
                    <a:lstStyle/>
                    <a:p>
                      <a:pPr algn="ctr" rtl="0" fontAlgn="base">
                        <a:lnSpc>
                          <a:spcPts val="1501"/>
                        </a:lnSpc>
                        <a:buNone/>
                      </a:pPr>
                      <a:r>
                        <a:rPr lang="tr-TR" sz="1800" b="0" i="0">
                          <a:solidFill>
                            <a:srgbClr val="000000"/>
                          </a:solidFill>
                          <a:effectLst/>
                          <a:latin typeface="Calibri"/>
                        </a:rPr>
                        <a:t>3</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lvl="0" algn="ctr">
                        <a:lnSpc>
                          <a:spcPts val="1501"/>
                        </a:lnSpc>
                        <a:buNone/>
                      </a:pPr>
                      <a:r>
                        <a:rPr lang="tr-TR" sz="1800" b="0" i="0" u="none" strike="noStrike" noProof="0">
                          <a:solidFill>
                            <a:srgbClr val="000000"/>
                          </a:solidFill>
                          <a:latin typeface="Aptos"/>
                        </a:rPr>
                        <a:t>Ana Fonksiyonların Entegrasyonu</a:t>
                      </a:r>
                      <a:endParaRPr lang="tr-TR">
                        <a:effectLst/>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tc>
                  <a:txBody>
                    <a:bodyPr/>
                    <a:lstStyle/>
                    <a:p>
                      <a:pPr lvl="0" algn="l">
                        <a:lnSpc>
                          <a:spcPct val="100000"/>
                        </a:lnSpc>
                        <a:spcBef>
                          <a:spcPts val="0"/>
                        </a:spcBef>
                        <a:spcAft>
                          <a:spcPts val="0"/>
                        </a:spcAft>
                        <a:buNone/>
                      </a:pPr>
                      <a:r>
                        <a:rPr lang="tr-TR" sz="1900" b="0" i="0" u="none" strike="noStrike" noProof="0">
                          <a:latin typeface="Aptos"/>
                        </a:rPr>
                        <a:t>                     </a:t>
                      </a:r>
                      <a:endParaRPr lang="tr-TR"/>
                    </a:p>
                    <a:p>
                      <a:pPr lvl="0" algn="l">
                        <a:lnSpc>
                          <a:spcPct val="100000"/>
                        </a:lnSpc>
                        <a:spcBef>
                          <a:spcPts val="0"/>
                        </a:spcBef>
                        <a:spcAft>
                          <a:spcPts val="0"/>
                        </a:spcAft>
                        <a:buNone/>
                      </a:pPr>
                      <a:r>
                        <a:rPr lang="tr-TR" sz="1900" b="0" i="0" u="none" strike="noStrike" noProof="0">
                          <a:latin typeface="Aptos"/>
                        </a:rPr>
                        <a:t>                       Anket-Öneri</a:t>
                      </a:r>
                      <a:endParaRPr lang="tr-TR"/>
                    </a:p>
                    <a:p>
                      <a:pPr lvl="0" algn="l">
                        <a:lnSpc>
                          <a:spcPct val="100000"/>
                        </a:lnSpc>
                        <a:spcBef>
                          <a:spcPts val="0"/>
                        </a:spcBef>
                        <a:spcAft>
                          <a:spcPts val="0"/>
                        </a:spcAft>
                        <a:buNone/>
                      </a:pPr>
                      <a:r>
                        <a:rPr lang="tr-TR" sz="1900" b="0" i="0" u="none" strike="noStrike" noProof="0">
                          <a:latin typeface="Aptos"/>
                        </a:rPr>
                        <a:t>           sisteminin bağlanması.</a:t>
                      </a:r>
                    </a:p>
                    <a:p>
                      <a:pPr lvl="0" algn="ctr" fontAlgn="base">
                        <a:lnSpc>
                          <a:spcPts val="1501"/>
                        </a:lnSpc>
                        <a:buNone/>
                      </a:pP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tc>
                  <a:txBody>
                    <a:bodyPr/>
                    <a:lstStyle/>
                    <a:p>
                      <a:pPr algn="ctr" rtl="0">
                        <a:lnSpc>
                          <a:spcPts val="1501"/>
                        </a:lnSpc>
                        <a:buNone/>
                      </a:pPr>
                      <a:r>
                        <a:rPr lang="tr-TR" b="0" i="0">
                          <a:solidFill>
                            <a:srgbClr val="000000"/>
                          </a:solidFill>
                          <a:latin typeface="Calibri"/>
                        </a:rPr>
                        <a:t>Mart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tc>
                  <a:txBody>
                    <a:bodyPr/>
                    <a:lstStyle/>
                    <a:p>
                      <a:pPr algn="ctr" rtl="0">
                        <a:lnSpc>
                          <a:spcPts val="1501"/>
                        </a:lnSpc>
                        <a:buNone/>
                      </a:pPr>
                      <a:r>
                        <a:rPr lang="tr-TR" b="0" i="0">
                          <a:solidFill>
                            <a:srgbClr val="000000"/>
                          </a:solidFill>
                          <a:latin typeface="Calibri"/>
                        </a:rPr>
                        <a:t>Nisan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extLst>
                  <a:ext uri="{0D108BD9-81ED-4DB2-BD59-A6C34878D82A}">
                    <a16:rowId xmlns:a16="http://schemas.microsoft.com/office/drawing/2014/main" val="4285966118"/>
                  </a:ext>
                </a:extLst>
              </a:tr>
              <a:tr h="796339">
                <a:tc>
                  <a:txBody>
                    <a:bodyPr/>
                    <a:lstStyle/>
                    <a:p>
                      <a:pPr algn="ctr" rtl="0" fontAlgn="base">
                        <a:lnSpc>
                          <a:spcPts val="1501"/>
                        </a:lnSpc>
                        <a:buNone/>
                      </a:pPr>
                      <a:r>
                        <a:rPr lang="tr-TR" sz="1800" b="0" i="0">
                          <a:solidFill>
                            <a:srgbClr val="000000"/>
                          </a:solidFill>
                          <a:effectLst/>
                          <a:latin typeface="Calibri"/>
                        </a:rPr>
                        <a:t>4</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algn="ctr" rtl="0">
                        <a:lnSpc>
                          <a:spcPts val="1501"/>
                        </a:lnSpc>
                        <a:buNone/>
                      </a:pPr>
                      <a:r>
                        <a:rPr lang="tr-TR" b="0" i="0">
                          <a:solidFill>
                            <a:srgbClr val="000000"/>
                          </a:solidFill>
                          <a:latin typeface="Calibri"/>
                        </a:rPr>
                        <a:t>Yapay Zeka Modülü</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tc>
                  <a:txBody>
                    <a:bodyPr/>
                    <a:lstStyle/>
                    <a:p>
                      <a:pPr algn="ctr" rtl="0">
                        <a:lnSpc>
                          <a:spcPts val="1501"/>
                        </a:lnSpc>
                        <a:buNone/>
                      </a:pPr>
                      <a:r>
                        <a:rPr lang="tr-TR" b="0" i="0">
                          <a:solidFill>
                            <a:srgbClr val="000000"/>
                          </a:solidFill>
                          <a:latin typeface="Calibri"/>
                        </a:rPr>
                        <a:t>Güvenli rehberlik </a:t>
                      </a:r>
                      <a:r>
                        <a:rPr lang="tr-TR" b="0" i="0" err="1">
                          <a:solidFill>
                            <a:srgbClr val="000000"/>
                          </a:solidFill>
                          <a:latin typeface="Calibri"/>
                        </a:rPr>
                        <a:t>veritabanının</a:t>
                      </a:r>
                      <a:r>
                        <a:rPr lang="tr-TR" b="0" i="0">
                          <a:solidFill>
                            <a:srgbClr val="000000"/>
                          </a:solidFill>
                          <a:latin typeface="Calibri"/>
                        </a:rPr>
                        <a:t> </a:t>
                      </a:r>
                    </a:p>
                    <a:p>
                      <a:pPr lvl="0" algn="ctr">
                        <a:lnSpc>
                          <a:spcPts val="1501"/>
                        </a:lnSpc>
                        <a:buNone/>
                      </a:pPr>
                      <a:r>
                        <a:rPr lang="tr-TR" b="0" i="0">
                          <a:solidFill>
                            <a:srgbClr val="000000"/>
                          </a:solidFill>
                          <a:latin typeface="Calibri"/>
                        </a:rPr>
                        <a:t>(Bilgi Bankası) oluşturulması.</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tc>
                  <a:txBody>
                    <a:bodyPr/>
                    <a:lstStyle/>
                    <a:p>
                      <a:pPr algn="ctr" rtl="0">
                        <a:lnSpc>
                          <a:spcPts val="1501"/>
                        </a:lnSpc>
                        <a:buNone/>
                      </a:pPr>
                      <a:r>
                        <a:rPr lang="tr-TR" b="0" i="0">
                          <a:solidFill>
                            <a:srgbClr val="000000"/>
                          </a:solidFill>
                          <a:latin typeface="Calibri"/>
                        </a:rPr>
                        <a:t>Nisan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tc>
                  <a:txBody>
                    <a:bodyPr/>
                    <a:lstStyle/>
                    <a:p>
                      <a:pPr algn="ctr" rtl="0">
                        <a:lnSpc>
                          <a:spcPts val="1501"/>
                        </a:lnSpc>
                        <a:buNone/>
                      </a:pPr>
                      <a:r>
                        <a:rPr lang="tr-TR" b="0" i="0">
                          <a:solidFill>
                            <a:srgbClr val="000000"/>
                          </a:solidFill>
                          <a:latin typeface="Calibri"/>
                        </a:rPr>
                        <a:t>Mayıs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0533851"/>
                  </a:ext>
                </a:extLst>
              </a:tr>
              <a:tr h="796339">
                <a:tc>
                  <a:txBody>
                    <a:bodyPr/>
                    <a:lstStyle/>
                    <a:p>
                      <a:pPr algn="ctr" rtl="0" fontAlgn="base">
                        <a:lnSpc>
                          <a:spcPts val="1501"/>
                        </a:lnSpc>
                        <a:buNone/>
                      </a:pPr>
                      <a:r>
                        <a:rPr lang="tr-TR" sz="1800" b="0" i="0">
                          <a:solidFill>
                            <a:srgbClr val="000000"/>
                          </a:solidFill>
                          <a:effectLst/>
                          <a:latin typeface="Calibri"/>
                        </a:rPr>
                        <a:t>5</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algn="ctr" rtl="0">
                        <a:lnSpc>
                          <a:spcPts val="1501"/>
                        </a:lnSpc>
                        <a:buNone/>
                      </a:pPr>
                      <a:r>
                        <a:rPr lang="tr-TR" b="0" i="0">
                          <a:solidFill>
                            <a:srgbClr val="000000"/>
                          </a:solidFill>
                          <a:latin typeface="Calibri"/>
                        </a:rPr>
                        <a:t>Yapay Zeka Modülü</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tc>
                  <a:txBody>
                    <a:bodyPr/>
                    <a:lstStyle/>
                    <a:p>
                      <a:pPr algn="ctr" rtl="0">
                        <a:lnSpc>
                          <a:spcPts val="1501"/>
                        </a:lnSpc>
                        <a:buNone/>
                      </a:pPr>
                      <a:r>
                        <a:rPr lang="tr-TR" b="0" i="0" err="1">
                          <a:solidFill>
                            <a:srgbClr val="000000"/>
                          </a:solidFill>
                          <a:latin typeface="Calibri"/>
                        </a:rPr>
                        <a:t>Llama</a:t>
                      </a:r>
                      <a:r>
                        <a:rPr lang="tr-TR" b="0" i="0">
                          <a:solidFill>
                            <a:srgbClr val="000000"/>
                          </a:solidFill>
                          <a:latin typeface="Calibri"/>
                        </a:rPr>
                        <a:t> </a:t>
                      </a:r>
                      <a:r>
                        <a:rPr lang="tr-TR" b="0" i="0" err="1">
                          <a:solidFill>
                            <a:srgbClr val="000000"/>
                          </a:solidFill>
                          <a:latin typeface="Calibri"/>
                        </a:rPr>
                        <a:t>API'sinin</a:t>
                      </a:r>
                      <a:r>
                        <a:rPr lang="tr-TR" b="0" i="0">
                          <a:solidFill>
                            <a:srgbClr val="000000"/>
                          </a:solidFill>
                          <a:latin typeface="Calibri"/>
                        </a:rPr>
                        <a:t> entegrasyonu ve cevapların test edilmesi.</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tc>
                  <a:txBody>
                    <a:bodyPr/>
                    <a:lstStyle/>
                    <a:p>
                      <a:pPr algn="ctr" rtl="0">
                        <a:lnSpc>
                          <a:spcPts val="1501"/>
                        </a:lnSpc>
                        <a:buNone/>
                      </a:pPr>
                      <a:r>
                        <a:rPr lang="tr-TR" b="0" i="0">
                          <a:solidFill>
                            <a:srgbClr val="000000"/>
                          </a:solidFill>
                          <a:latin typeface="Calibri"/>
                        </a:rPr>
                        <a:t>Nisan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tc>
                  <a:txBody>
                    <a:bodyPr/>
                    <a:lstStyle/>
                    <a:p>
                      <a:pPr algn="ctr" rtl="0">
                        <a:lnSpc>
                          <a:spcPts val="1501"/>
                        </a:lnSpc>
                        <a:buNone/>
                      </a:pPr>
                      <a:r>
                        <a:rPr lang="tr-TR" b="0" i="0">
                          <a:solidFill>
                            <a:srgbClr val="000000"/>
                          </a:solidFill>
                          <a:latin typeface="Calibri"/>
                        </a:rPr>
                        <a:t>Mayıs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extLst>
                  <a:ext uri="{0D108BD9-81ED-4DB2-BD59-A6C34878D82A}">
                    <a16:rowId xmlns:a16="http://schemas.microsoft.com/office/drawing/2014/main" val="1333018209"/>
                  </a:ext>
                </a:extLst>
              </a:tr>
              <a:tr h="796339">
                <a:tc>
                  <a:txBody>
                    <a:bodyPr/>
                    <a:lstStyle/>
                    <a:p>
                      <a:pPr algn="ctr" rtl="0" fontAlgn="base">
                        <a:lnSpc>
                          <a:spcPts val="1501"/>
                        </a:lnSpc>
                        <a:buNone/>
                      </a:pPr>
                      <a:r>
                        <a:rPr lang="tr-TR" sz="1800" b="0" i="0">
                          <a:solidFill>
                            <a:srgbClr val="000000"/>
                          </a:solidFill>
                          <a:effectLst/>
                          <a:latin typeface="Calibri"/>
                        </a:rPr>
                        <a:t>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algn="ctr" rtl="0">
                        <a:lnSpc>
                          <a:spcPts val="1501"/>
                        </a:lnSpc>
                        <a:buNone/>
                      </a:pPr>
                      <a:r>
                        <a:rPr lang="tr-TR" b="0" i="0">
                          <a:solidFill>
                            <a:srgbClr val="000000"/>
                          </a:solidFill>
                          <a:latin typeface="Calibri"/>
                        </a:rPr>
                        <a:t>Test ve Dağıtım</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tc>
                  <a:txBody>
                    <a:bodyPr/>
                    <a:lstStyle/>
                    <a:p>
                      <a:pPr algn="ctr" rtl="0">
                        <a:lnSpc>
                          <a:spcPts val="1501"/>
                        </a:lnSpc>
                        <a:buNone/>
                      </a:pPr>
                      <a:r>
                        <a:rPr lang="tr-TR" b="0" i="0">
                          <a:solidFill>
                            <a:srgbClr val="000000"/>
                          </a:solidFill>
                          <a:latin typeface="Calibri"/>
                        </a:rPr>
                        <a:t> Alfa Testleri (Ekip içi fonksiyon </a:t>
                      </a:r>
                      <a:r>
                        <a:rPr lang="tr-TR" b="0" i="0" err="1">
                          <a:solidFill>
                            <a:srgbClr val="000000"/>
                          </a:solidFill>
                          <a:latin typeface="Calibri"/>
                        </a:rPr>
                        <a:t>tesleri</a:t>
                      </a:r>
                      <a:r>
                        <a:rPr lang="tr-TR" b="0" i="0">
                          <a:solidFill>
                            <a:srgbClr val="000000"/>
                          </a:solidFill>
                          <a:latin typeface="Calibri"/>
                        </a:rPr>
                        <a:t>)</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tc>
                  <a:txBody>
                    <a:bodyPr/>
                    <a:lstStyle/>
                    <a:p>
                      <a:pPr algn="ctr" rtl="0">
                        <a:lnSpc>
                          <a:spcPts val="1501"/>
                        </a:lnSpc>
                        <a:buNone/>
                      </a:pPr>
                      <a:r>
                        <a:rPr lang="tr-TR" b="0" i="0">
                          <a:solidFill>
                            <a:srgbClr val="000000"/>
                          </a:solidFill>
                          <a:latin typeface="Calibri"/>
                        </a:rPr>
                        <a:t>Mayıs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tc>
                  <a:txBody>
                    <a:bodyPr/>
                    <a:lstStyle/>
                    <a:p>
                      <a:pPr algn="ctr" rtl="0">
                        <a:lnSpc>
                          <a:spcPts val="1501"/>
                        </a:lnSpc>
                        <a:buNone/>
                      </a:pPr>
                      <a:r>
                        <a:rPr lang="tr-TR" b="0" i="0">
                          <a:solidFill>
                            <a:srgbClr val="000000"/>
                          </a:solidFill>
                          <a:latin typeface="Calibri"/>
                        </a:rPr>
                        <a:t> Haziran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2113422"/>
                  </a:ext>
                </a:extLst>
              </a:tr>
              <a:tr h="796339">
                <a:tc>
                  <a:txBody>
                    <a:bodyPr/>
                    <a:lstStyle/>
                    <a:p>
                      <a:pPr algn="ctr" rtl="0" fontAlgn="base">
                        <a:lnSpc>
                          <a:spcPts val="1501"/>
                        </a:lnSpc>
                        <a:buNone/>
                      </a:pPr>
                      <a:r>
                        <a:rPr lang="tr-TR" sz="1800" b="0" i="0">
                          <a:solidFill>
                            <a:srgbClr val="000000"/>
                          </a:solidFill>
                          <a:effectLst/>
                          <a:latin typeface="Calibri"/>
                        </a:rPr>
                        <a:t>7</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376092"/>
                    </a:solidFill>
                  </a:tcPr>
                </a:tc>
                <a:tc>
                  <a:txBody>
                    <a:bodyPr/>
                    <a:lstStyle/>
                    <a:p>
                      <a:pPr algn="ctr" rtl="0">
                        <a:lnSpc>
                          <a:spcPts val="1501"/>
                        </a:lnSpc>
                        <a:buNone/>
                      </a:pPr>
                      <a:r>
                        <a:rPr lang="tr-TR" b="0" i="0">
                          <a:solidFill>
                            <a:srgbClr val="000000"/>
                          </a:solidFill>
                          <a:latin typeface="Calibri"/>
                        </a:rPr>
                        <a:t>Test ve Dağıtım</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tc>
                  <a:txBody>
                    <a:bodyPr/>
                    <a:lstStyle/>
                    <a:p>
                      <a:pPr algn="ctr" rtl="0">
                        <a:lnSpc>
                          <a:spcPts val="1501"/>
                        </a:lnSpc>
                        <a:buNone/>
                      </a:pPr>
                      <a:r>
                        <a:rPr lang="tr-TR" b="0" i="0">
                          <a:solidFill>
                            <a:srgbClr val="000000"/>
                          </a:solidFill>
                          <a:latin typeface="Calibri"/>
                        </a:rPr>
                        <a:t>Beta Testleri (Pilot kullanıcı grubu ile).</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tc>
                  <a:txBody>
                    <a:bodyPr/>
                    <a:lstStyle/>
                    <a:p>
                      <a:pPr algn="ctr" rtl="0">
                        <a:lnSpc>
                          <a:spcPts val="1501"/>
                        </a:lnSpc>
                        <a:buNone/>
                      </a:pPr>
                      <a:r>
                        <a:rPr lang="tr-TR" b="0" i="0">
                          <a:solidFill>
                            <a:srgbClr val="000000"/>
                          </a:solidFill>
                          <a:latin typeface="Calibri"/>
                        </a:rPr>
                        <a:t>Mayıs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tc>
                  <a:txBody>
                    <a:bodyPr/>
                    <a:lstStyle/>
                    <a:p>
                      <a:pPr algn="ctr" rtl="0">
                        <a:lnSpc>
                          <a:spcPts val="1501"/>
                        </a:lnSpc>
                        <a:buNone/>
                      </a:pPr>
                      <a:r>
                        <a:rPr lang="tr-TR" b="0" i="0">
                          <a:solidFill>
                            <a:srgbClr val="000000"/>
                          </a:solidFill>
                          <a:latin typeface="Calibri"/>
                        </a:rPr>
                        <a:t>Haziran 2026</a:t>
                      </a:r>
                      <a:endParaRPr lang="tr-TR" b="0" i="0">
                        <a:solidFill>
                          <a:srgbClr val="000000"/>
                        </a:solidFill>
                        <a:effectLst/>
                        <a:latin typeface="Calibri"/>
                      </a:endParaRPr>
                    </a:p>
                  </a:txBody>
                  <a:tcPr marL="44529" marR="44529" anchor="ctr">
                    <a:lnL w="8239" cap="flat" cmpd="sng" algn="ctr">
                      <a:solidFill>
                        <a:srgbClr val="000000"/>
                      </a:solidFill>
                      <a:prstDash val="solid"/>
                      <a:round/>
                      <a:headEnd type="none" w="med" len="med"/>
                      <a:tailEnd type="none" w="med" len="med"/>
                    </a:lnL>
                    <a:lnR w="8239" cap="flat" cmpd="sng" algn="ctr">
                      <a:solidFill>
                        <a:srgbClr val="000000"/>
                      </a:solidFill>
                      <a:prstDash val="solid"/>
                      <a:round/>
                      <a:headEnd type="none" w="med" len="med"/>
                      <a:tailEnd type="none" w="med" len="med"/>
                    </a:lnR>
                    <a:lnT w="8239" cap="flat" cmpd="sng" algn="ctr">
                      <a:solidFill>
                        <a:srgbClr val="000000"/>
                      </a:solidFill>
                      <a:prstDash val="solid"/>
                      <a:round/>
                      <a:headEnd type="none" w="med" len="med"/>
                      <a:tailEnd type="none" w="med" len="med"/>
                    </a:lnT>
                    <a:lnB w="8239" cap="flat" cmpd="sng" algn="ctr">
                      <a:solidFill>
                        <a:srgbClr val="000000"/>
                      </a:solidFill>
                      <a:prstDash val="solid"/>
                      <a:round/>
                      <a:headEnd type="none" w="med" len="med"/>
                      <a:tailEnd type="none" w="med" len="med"/>
                    </a:lnB>
                    <a:solidFill>
                      <a:srgbClr val="C6D9F1"/>
                    </a:solidFill>
                  </a:tcPr>
                </a:tc>
                <a:extLst>
                  <a:ext uri="{0D108BD9-81ED-4DB2-BD59-A6C34878D82A}">
                    <a16:rowId xmlns:a16="http://schemas.microsoft.com/office/drawing/2014/main" val="3003289935"/>
                  </a:ext>
                </a:extLst>
              </a:tr>
              <a:tr h="796338">
                <a:tc>
                  <a:txBody>
                    <a:bodyPr/>
                    <a:lstStyle/>
                    <a:p>
                      <a:pPr lvl="0" algn="ctr" fontAlgn="base">
                        <a:lnSpc>
                          <a:spcPts val="1501"/>
                        </a:lnSpc>
                        <a:buNone/>
                      </a:pPr>
                      <a:r>
                        <a:rPr lang="tr-TR" sz="1800" b="0" i="0">
                          <a:solidFill>
                            <a:srgbClr val="000000"/>
                          </a:solidFill>
                          <a:latin typeface="Calibri"/>
                        </a:rPr>
                        <a:t>8</a:t>
                      </a:r>
                      <a:endParaRPr lang="tr-TR" sz="1800" b="0" i="0">
                        <a:solidFill>
                          <a:srgbClr val="000000"/>
                        </a:solidFill>
                        <a:effectLst/>
                        <a:latin typeface="Calibri"/>
                      </a:endParaRPr>
                    </a:p>
                  </a:txBody>
                  <a:tcPr marL="44529" marR="44529" anchor="ctr">
                    <a:lnL w="8238">
                      <a:solidFill>
                        <a:srgbClr val="000000"/>
                      </a:solidFill>
                    </a:lnL>
                    <a:lnR w="8238">
                      <a:solidFill>
                        <a:srgbClr val="000000"/>
                      </a:solidFill>
                    </a:lnR>
                    <a:lnT w="8239" cap="flat" cmpd="sng" algn="ctr">
                      <a:solidFill>
                        <a:srgbClr val="000000"/>
                      </a:solidFill>
                      <a:prstDash val="solid"/>
                      <a:round/>
                      <a:headEnd type="none" w="med" len="med"/>
                      <a:tailEnd type="none" w="med" len="med"/>
                    </a:lnT>
                    <a:lnB w="8238">
                      <a:solidFill>
                        <a:srgbClr val="000000"/>
                      </a:solidFill>
                    </a:lnB>
                    <a:solidFill>
                      <a:srgbClr val="376092"/>
                    </a:solidFill>
                  </a:tcPr>
                </a:tc>
                <a:tc>
                  <a:txBody>
                    <a:bodyPr/>
                    <a:lstStyle/>
                    <a:p>
                      <a:pPr lvl="0" algn="ctr">
                        <a:lnSpc>
                          <a:spcPts val="1501"/>
                        </a:lnSpc>
                        <a:buNone/>
                      </a:pPr>
                      <a:r>
                        <a:rPr lang="tr-TR" b="0" i="0">
                          <a:solidFill>
                            <a:srgbClr val="000000"/>
                          </a:solidFill>
                          <a:latin typeface="Calibri"/>
                        </a:rPr>
                        <a:t>Test ve Dağıtım</a:t>
                      </a:r>
                      <a:endParaRPr lang="tr-TR" b="0" i="0">
                        <a:solidFill>
                          <a:srgbClr val="000000"/>
                        </a:solidFill>
                        <a:effectLst/>
                        <a:latin typeface="Calibri"/>
                      </a:endParaRPr>
                    </a:p>
                  </a:txBody>
                  <a:tcPr marL="44529" marR="44529" anchor="ctr">
                    <a:lnL w="8238">
                      <a:solidFill>
                        <a:srgbClr val="000000"/>
                      </a:solidFill>
                    </a:lnL>
                    <a:lnR w="8238">
                      <a:solidFill>
                        <a:srgbClr val="000000"/>
                      </a:solidFill>
                    </a:lnR>
                    <a:lnT w="8239" cap="flat" cmpd="sng" algn="ctr">
                      <a:solidFill>
                        <a:srgbClr val="000000"/>
                      </a:solidFill>
                      <a:prstDash val="solid"/>
                      <a:round/>
                      <a:headEnd type="none" w="med" len="med"/>
                      <a:tailEnd type="none" w="med" len="med"/>
                    </a:lnT>
                    <a:lnB w="8238">
                      <a:solidFill>
                        <a:srgbClr val="000000"/>
                      </a:solidFill>
                    </a:lnB>
                    <a:solidFill>
                      <a:srgbClr val="C6D9F1"/>
                    </a:solidFill>
                  </a:tcPr>
                </a:tc>
                <a:tc>
                  <a:txBody>
                    <a:bodyPr/>
                    <a:lstStyle/>
                    <a:p>
                      <a:pPr lvl="0" algn="ctr">
                        <a:lnSpc>
                          <a:spcPts val="1501"/>
                        </a:lnSpc>
                        <a:buNone/>
                      </a:pPr>
                      <a:r>
                        <a:rPr lang="tr-TR" b="0" i="0">
                          <a:solidFill>
                            <a:srgbClr val="000000"/>
                          </a:solidFill>
                          <a:latin typeface="Calibri"/>
                        </a:rPr>
                        <a:t>Hata düzeltmeleri ve </a:t>
                      </a:r>
                      <a:r>
                        <a:rPr lang="tr-TR" b="0" i="0" err="1">
                          <a:solidFill>
                            <a:srgbClr val="000000"/>
                          </a:solidFill>
                          <a:latin typeface="Calibri"/>
                        </a:rPr>
                        <a:t>Teknofest</a:t>
                      </a:r>
                      <a:r>
                        <a:rPr lang="tr-TR" b="0" i="0">
                          <a:solidFill>
                            <a:srgbClr val="000000"/>
                          </a:solidFill>
                          <a:latin typeface="Calibri"/>
                        </a:rPr>
                        <a:t> final sunumu hazırlığı.</a:t>
                      </a:r>
                      <a:endParaRPr lang="tr-TR" b="0" i="0">
                        <a:solidFill>
                          <a:srgbClr val="000000"/>
                        </a:solidFill>
                        <a:effectLst/>
                        <a:latin typeface="Calibri"/>
                      </a:endParaRPr>
                    </a:p>
                  </a:txBody>
                  <a:tcPr marL="44529" marR="44529" anchor="ctr">
                    <a:lnL w="8238">
                      <a:solidFill>
                        <a:srgbClr val="000000"/>
                      </a:solidFill>
                    </a:lnL>
                    <a:lnR w="8238">
                      <a:solidFill>
                        <a:srgbClr val="000000"/>
                      </a:solidFill>
                    </a:lnR>
                    <a:lnT w="8239" cap="flat" cmpd="sng" algn="ctr">
                      <a:solidFill>
                        <a:srgbClr val="000000"/>
                      </a:solidFill>
                      <a:prstDash val="solid"/>
                      <a:round/>
                      <a:headEnd type="none" w="med" len="med"/>
                      <a:tailEnd type="none" w="med" len="med"/>
                    </a:lnT>
                    <a:lnB w="8238">
                      <a:solidFill>
                        <a:srgbClr val="000000"/>
                      </a:solidFill>
                    </a:lnB>
                    <a:solidFill>
                      <a:srgbClr val="C6D9F1"/>
                    </a:solidFill>
                  </a:tcPr>
                </a:tc>
                <a:tc>
                  <a:txBody>
                    <a:bodyPr/>
                    <a:lstStyle/>
                    <a:p>
                      <a:pPr lvl="0" algn="ctr">
                        <a:lnSpc>
                          <a:spcPts val="1501"/>
                        </a:lnSpc>
                        <a:buNone/>
                      </a:pPr>
                      <a:r>
                        <a:rPr lang="tr-TR" b="0" i="0">
                          <a:solidFill>
                            <a:srgbClr val="000000"/>
                          </a:solidFill>
                          <a:latin typeface="Calibri"/>
                        </a:rPr>
                        <a:t>Mayıs 2026</a:t>
                      </a:r>
                      <a:endParaRPr lang="tr-TR" b="0" i="0">
                        <a:solidFill>
                          <a:srgbClr val="000000"/>
                        </a:solidFill>
                        <a:effectLst/>
                        <a:latin typeface="Calibri"/>
                      </a:endParaRPr>
                    </a:p>
                  </a:txBody>
                  <a:tcPr marL="44529" marR="44529" anchor="ctr">
                    <a:lnL w="8238">
                      <a:solidFill>
                        <a:srgbClr val="000000"/>
                      </a:solidFill>
                    </a:lnL>
                    <a:lnR w="8238">
                      <a:solidFill>
                        <a:srgbClr val="000000"/>
                      </a:solidFill>
                    </a:lnR>
                    <a:lnT w="8239" cap="flat" cmpd="sng" algn="ctr">
                      <a:solidFill>
                        <a:srgbClr val="000000"/>
                      </a:solidFill>
                      <a:prstDash val="solid"/>
                      <a:round/>
                      <a:headEnd type="none" w="med" len="med"/>
                      <a:tailEnd type="none" w="med" len="med"/>
                    </a:lnT>
                    <a:lnB w="8238">
                      <a:solidFill>
                        <a:srgbClr val="000000"/>
                      </a:solidFill>
                    </a:lnB>
                    <a:solidFill>
                      <a:srgbClr val="C6D9F1"/>
                    </a:solidFill>
                  </a:tcPr>
                </a:tc>
                <a:tc>
                  <a:txBody>
                    <a:bodyPr/>
                    <a:lstStyle/>
                    <a:p>
                      <a:pPr lvl="0" algn="ctr">
                        <a:lnSpc>
                          <a:spcPts val="1501"/>
                        </a:lnSpc>
                        <a:buNone/>
                      </a:pPr>
                      <a:r>
                        <a:rPr lang="tr-TR" b="0" i="0">
                          <a:solidFill>
                            <a:srgbClr val="000000"/>
                          </a:solidFill>
                          <a:latin typeface="Calibri"/>
                        </a:rPr>
                        <a:t>Haziran 2026</a:t>
                      </a:r>
                      <a:endParaRPr lang="tr-TR" b="0" i="0">
                        <a:solidFill>
                          <a:srgbClr val="000000"/>
                        </a:solidFill>
                        <a:effectLst/>
                        <a:latin typeface="Calibri"/>
                      </a:endParaRPr>
                    </a:p>
                  </a:txBody>
                  <a:tcPr marL="44529" marR="44529" anchor="ctr">
                    <a:lnL w="8238">
                      <a:solidFill>
                        <a:srgbClr val="000000"/>
                      </a:solidFill>
                    </a:lnL>
                    <a:lnR w="8238">
                      <a:solidFill>
                        <a:srgbClr val="000000"/>
                      </a:solidFill>
                    </a:lnR>
                    <a:lnT w="8239" cap="flat" cmpd="sng" algn="ctr">
                      <a:solidFill>
                        <a:srgbClr val="000000"/>
                      </a:solidFill>
                      <a:prstDash val="solid"/>
                      <a:round/>
                      <a:headEnd type="none" w="med" len="med"/>
                      <a:tailEnd type="none" w="med" len="med"/>
                    </a:lnT>
                    <a:lnB w="8238">
                      <a:solidFill>
                        <a:srgbClr val="000000"/>
                      </a:solidFill>
                    </a:lnB>
                    <a:solidFill>
                      <a:srgbClr val="C6D9F1"/>
                    </a:solidFill>
                  </a:tcPr>
                </a:tc>
                <a:extLst>
                  <a:ext uri="{0D108BD9-81ED-4DB2-BD59-A6C34878D82A}">
                    <a16:rowId xmlns:a16="http://schemas.microsoft.com/office/drawing/2014/main" val="2074177771"/>
                  </a:ext>
                </a:extLst>
              </a:tr>
            </a:tbl>
          </a:graphicData>
        </a:graphic>
      </p:graphicFrame>
    </p:spTree>
    <p:extLst>
      <p:ext uri="{BB962C8B-B14F-4D97-AF65-F5344CB8AC3E}">
        <p14:creationId xmlns:p14="http://schemas.microsoft.com/office/powerpoint/2010/main" val="275248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428884" y="1268554"/>
            <a:ext cx="17171515" cy="19353"/>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p:cNvSpPr>
            <a:spLocks noGrp="1" noRot="1" noMove="1" noResize="1" noEditPoints="1" noAdjustHandles="1" noChangeArrowheads="1" noChangeShapeType="1"/>
          </p:cNvSpPr>
          <p:nvPr/>
        </p:nvSpPr>
        <p:spPr>
          <a:xfrm>
            <a:off x="428884" y="-176038"/>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p:cNvSpPr txBox="1">
            <a:spLocks noGrp="1" noRot="1" noMove="1" noResize="1" noEditPoints="1" noAdjustHandles="1" noChangeArrowheads="1" noChangeShapeType="1"/>
          </p:cNvSpPr>
          <p:nvPr/>
        </p:nvSpPr>
        <p:spPr>
          <a:xfrm>
            <a:off x="6524401" y="315724"/>
            <a:ext cx="4781669" cy="972123"/>
          </a:xfrm>
          <a:prstGeom prst="rect">
            <a:avLst/>
          </a:prstGeom>
        </p:spPr>
        <p:txBody>
          <a:bodyPr lIns="0" tIns="0" rIns="0" bIns="0" rtlCol="0" anchor="t">
            <a:spAutoFit/>
          </a:bodyPr>
          <a:lstStyle/>
          <a:p>
            <a:pPr algn="ctr">
              <a:lnSpc>
                <a:spcPts val="6399"/>
              </a:lnSpc>
              <a:spcBef>
                <a:spcPct val="0"/>
              </a:spcBef>
            </a:pPr>
            <a:r>
              <a:rPr lang="en-US" sz="6399">
                <a:solidFill>
                  <a:srgbClr val="1A426A"/>
                </a:solidFill>
                <a:latin typeface="Active Heart"/>
              </a:rPr>
              <a:t>SWOT ANALİZİ</a:t>
            </a:r>
          </a:p>
        </p:txBody>
      </p:sp>
      <p:sp>
        <p:nvSpPr>
          <p:cNvPr id="10" name="TextBox 10"/>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1" name="TextBox 11"/>
          <p:cNvSpPr txBox="1">
            <a:spLocks/>
          </p:cNvSpPr>
          <p:nvPr/>
        </p:nvSpPr>
        <p:spPr>
          <a:xfrm>
            <a:off x="17759191" y="9607673"/>
            <a:ext cx="369651" cy="519822"/>
          </a:xfrm>
          <a:prstGeom prst="rect">
            <a:avLst/>
          </a:prstGeom>
        </p:spPr>
        <p:txBody>
          <a:bodyPr wrap="square" lIns="0" tIns="0" rIns="0" bIns="0" rtlCol="0" anchor="t">
            <a:spAutoFit/>
          </a:bodyPr>
          <a:lstStyle/>
          <a:p>
            <a:pPr algn="ctr">
              <a:lnSpc>
                <a:spcPts val="4759"/>
              </a:lnSpc>
            </a:pPr>
            <a:r>
              <a:rPr lang="tr-TR" sz="3399">
                <a:solidFill>
                  <a:srgbClr val="1A426A"/>
                </a:solidFill>
                <a:latin typeface="Active Heart"/>
              </a:rPr>
              <a:t>11</a:t>
            </a:r>
            <a:endParaRPr lang="en-US" sz="3399">
              <a:solidFill>
                <a:srgbClr val="1A426A"/>
              </a:solidFill>
              <a:latin typeface="Active Heart"/>
            </a:endParaRPr>
          </a:p>
        </p:txBody>
      </p:sp>
      <p:sp>
        <p:nvSpPr>
          <p:cNvPr id="12" name="Freeform 12"/>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4" name="Freeform 14"/>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5" name="Freeform 15"/>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6" name="Freeform 16"/>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7" name="TextBox 17"/>
          <p:cNvSpPr txBox="1">
            <a:spLocks noGrp="1" noRot="1" noMove="1" noResize="1" noEditPoints="1" noAdjustHandles="1" noChangeArrowheads="1" noChangeShapeType="1"/>
          </p:cNvSpPr>
          <p:nvPr/>
        </p:nvSpPr>
        <p:spPr>
          <a:xfrm>
            <a:off x="753578" y="9903396"/>
            <a:ext cx="2065822"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graphicFrame>
        <p:nvGraphicFramePr>
          <p:cNvPr id="19" name="Table 19"/>
          <p:cNvGraphicFramePr>
            <a:graphicFrameLocks/>
          </p:cNvGraphicFramePr>
          <p:nvPr>
            <p:extLst>
              <p:ext uri="{D42A27DB-BD31-4B8C-83A1-F6EECF244321}">
                <p14:modId xmlns:p14="http://schemas.microsoft.com/office/powerpoint/2010/main" val="2144574712"/>
              </p:ext>
            </p:extLst>
          </p:nvPr>
        </p:nvGraphicFramePr>
        <p:xfrm>
          <a:off x="1235302" y="2378944"/>
          <a:ext cx="12975932" cy="6815948"/>
        </p:xfrm>
        <a:graphic>
          <a:graphicData uri="http://schemas.openxmlformats.org/drawingml/2006/table">
            <a:tbl>
              <a:tblPr/>
              <a:tblGrid>
                <a:gridCol w="3243983">
                  <a:extLst>
                    <a:ext uri="{9D8B030D-6E8A-4147-A177-3AD203B41FA5}">
                      <a16:colId xmlns:a16="http://schemas.microsoft.com/office/drawing/2014/main" val="20000"/>
                    </a:ext>
                  </a:extLst>
                </a:gridCol>
                <a:gridCol w="3243983">
                  <a:extLst>
                    <a:ext uri="{9D8B030D-6E8A-4147-A177-3AD203B41FA5}">
                      <a16:colId xmlns:a16="http://schemas.microsoft.com/office/drawing/2014/main" val="20001"/>
                    </a:ext>
                  </a:extLst>
                </a:gridCol>
                <a:gridCol w="3243983">
                  <a:extLst>
                    <a:ext uri="{9D8B030D-6E8A-4147-A177-3AD203B41FA5}">
                      <a16:colId xmlns:a16="http://schemas.microsoft.com/office/drawing/2014/main" val="20002"/>
                    </a:ext>
                  </a:extLst>
                </a:gridCol>
                <a:gridCol w="3243983">
                  <a:extLst>
                    <a:ext uri="{9D8B030D-6E8A-4147-A177-3AD203B41FA5}">
                      <a16:colId xmlns:a16="http://schemas.microsoft.com/office/drawing/2014/main" val="20003"/>
                    </a:ext>
                  </a:extLst>
                </a:gridCol>
              </a:tblGrid>
              <a:tr h="1604217">
                <a:tc>
                  <a:txBody>
                    <a:bodyPr/>
                    <a:lstStyle/>
                    <a:p>
                      <a:pPr algn="ctr">
                        <a:lnSpc>
                          <a:spcPts val="3348"/>
                        </a:lnSpc>
                        <a:defRPr/>
                      </a:pPr>
                      <a:endParaRPr lang="en-US" sz="1100"/>
                    </a:p>
                    <a:p>
                      <a:pPr algn="ctr">
                        <a:lnSpc>
                          <a:spcPts val="3348"/>
                        </a:lnSpc>
                      </a:pPr>
                      <a:endParaRPr lang="en-US" sz="1100"/>
                    </a:p>
                    <a:p>
                      <a:pPr algn="ctr">
                        <a:lnSpc>
                          <a:spcPts val="3348"/>
                        </a:lnSpc>
                      </a:pPr>
                      <a:r>
                        <a:rPr lang="en-US" sz="2391">
                          <a:solidFill>
                            <a:srgbClr val="FFFFFF"/>
                          </a:solidFill>
                          <a:latin typeface="Aileron Bold"/>
                        </a:rPr>
                        <a:t>Güçlü </a:t>
                      </a:r>
                      <a:r>
                        <a:rPr lang="en-US" sz="2391" err="1">
                          <a:solidFill>
                            <a:srgbClr val="FFFFFF"/>
                          </a:solidFill>
                          <a:latin typeface="Aileron Bold"/>
                        </a:rPr>
                        <a:t>Yönler</a:t>
                      </a:r>
                      <a:endParaRPr lang="en-US" sz="2391">
                        <a:solidFill>
                          <a:srgbClr val="FFFFFF"/>
                        </a:solidFill>
                        <a:latin typeface="Aileron Bold"/>
                      </a:endParaRPr>
                    </a:p>
                  </a:txBody>
                  <a:tcPr marL="151876" marR="151876" marT="151876" marB="151876" anchor="ctr">
                    <a:lnL w="0" cap="flat" cmpd="sng" algn="ctr">
                      <a:solidFill>
                        <a:srgbClr val="83BBC6"/>
                      </a:solidFill>
                      <a:prstDash val="solid"/>
                      <a:round/>
                      <a:headEnd type="none" w="med" len="med"/>
                      <a:tailEnd type="none" w="med" len="med"/>
                    </a:lnL>
                    <a:lnR w="0" cap="flat" cmpd="sng" algn="ctr">
                      <a:solidFill>
                        <a:srgbClr val="83BBC6"/>
                      </a:solidFill>
                      <a:prstDash val="solid"/>
                      <a:round/>
                      <a:headEnd type="none" w="med" len="med"/>
                      <a:tailEnd type="none" w="med" len="med"/>
                    </a:lnR>
                    <a:lnT w="0" cap="flat" cmpd="sng" algn="ctr">
                      <a:solidFill>
                        <a:srgbClr val="83BBC6"/>
                      </a:solidFill>
                      <a:prstDash val="solid"/>
                      <a:round/>
                      <a:headEnd type="none" w="med" len="med"/>
                      <a:tailEnd type="none" w="med" len="med"/>
                    </a:lnT>
                    <a:lnB w="0" cap="flat" cmpd="sng" algn="ctr">
                      <a:solidFill>
                        <a:srgbClr val="D9D9D9"/>
                      </a:solidFill>
                      <a:prstDash val="solid"/>
                      <a:round/>
                      <a:headEnd type="none" w="med" len="med"/>
                      <a:tailEnd type="none" w="med" len="med"/>
                    </a:lnB>
                    <a:solidFill>
                      <a:srgbClr val="FFBD59"/>
                    </a:solidFill>
                  </a:tcPr>
                </a:tc>
                <a:tc>
                  <a:txBody>
                    <a:bodyPr/>
                    <a:lstStyle/>
                    <a:p>
                      <a:pPr algn="ctr">
                        <a:lnSpc>
                          <a:spcPts val="3348"/>
                        </a:lnSpc>
                        <a:defRPr/>
                      </a:pPr>
                      <a:endParaRPr lang="en-US" sz="1100"/>
                    </a:p>
                    <a:p>
                      <a:pPr algn="ctr">
                        <a:lnSpc>
                          <a:spcPts val="3348"/>
                        </a:lnSpc>
                      </a:pPr>
                      <a:endParaRPr lang="en-US" sz="1100"/>
                    </a:p>
                    <a:p>
                      <a:pPr algn="ctr">
                        <a:lnSpc>
                          <a:spcPts val="3348"/>
                        </a:lnSpc>
                      </a:pPr>
                      <a:r>
                        <a:rPr lang="en-US" sz="2391" err="1">
                          <a:solidFill>
                            <a:srgbClr val="FFFFFF"/>
                          </a:solidFill>
                          <a:latin typeface="Aileron"/>
                        </a:rPr>
                        <a:t>Zayıf</a:t>
                      </a:r>
                      <a:r>
                        <a:rPr lang="en-US" sz="2391">
                          <a:solidFill>
                            <a:srgbClr val="FFFFFF"/>
                          </a:solidFill>
                          <a:latin typeface="Aileron"/>
                        </a:rPr>
                        <a:t> </a:t>
                      </a:r>
                      <a:r>
                        <a:rPr lang="en-US" sz="2391" err="1">
                          <a:solidFill>
                            <a:srgbClr val="FFFFFF"/>
                          </a:solidFill>
                          <a:latin typeface="Aileron"/>
                        </a:rPr>
                        <a:t>Yönler</a:t>
                      </a:r>
                      <a:endParaRPr lang="en-US" sz="2391">
                        <a:solidFill>
                          <a:srgbClr val="FFFFFF"/>
                        </a:solidFill>
                        <a:latin typeface="Aileron"/>
                      </a:endParaRPr>
                    </a:p>
                  </a:txBody>
                  <a:tcPr marL="151876" marR="151876" marT="151876" marB="151876" anchor="ctr">
                    <a:lnL w="0" cap="flat" cmpd="sng" algn="ctr">
                      <a:solidFill>
                        <a:srgbClr val="83BBC6"/>
                      </a:solidFill>
                      <a:prstDash val="solid"/>
                      <a:round/>
                      <a:headEnd type="none" w="med" len="med"/>
                      <a:tailEnd type="none" w="med" len="med"/>
                    </a:lnL>
                    <a:lnR w="0" cap="flat" cmpd="sng" algn="ctr">
                      <a:solidFill>
                        <a:srgbClr val="83BBC6"/>
                      </a:solidFill>
                      <a:prstDash val="solid"/>
                      <a:round/>
                      <a:headEnd type="none" w="med" len="med"/>
                      <a:tailEnd type="none" w="med" len="med"/>
                    </a:lnR>
                    <a:lnT w="0" cap="flat" cmpd="sng" algn="ctr">
                      <a:solidFill>
                        <a:srgbClr val="83BBC6"/>
                      </a:solidFill>
                      <a:prstDash val="solid"/>
                      <a:round/>
                      <a:headEnd type="none" w="med" len="med"/>
                      <a:tailEnd type="none" w="med" len="med"/>
                    </a:lnT>
                    <a:lnB w="0" cap="flat" cmpd="sng" algn="ctr">
                      <a:solidFill>
                        <a:srgbClr val="D9D9D9"/>
                      </a:solidFill>
                      <a:prstDash val="solid"/>
                      <a:round/>
                      <a:headEnd type="none" w="med" len="med"/>
                      <a:tailEnd type="none" w="med" len="med"/>
                    </a:lnB>
                    <a:solidFill>
                      <a:srgbClr val="FF914D"/>
                    </a:solidFill>
                  </a:tcPr>
                </a:tc>
                <a:tc>
                  <a:txBody>
                    <a:bodyPr/>
                    <a:lstStyle/>
                    <a:p>
                      <a:pPr algn="ctr">
                        <a:lnSpc>
                          <a:spcPts val="3348"/>
                        </a:lnSpc>
                        <a:defRPr/>
                      </a:pPr>
                      <a:endParaRPr lang="en-US" sz="1100"/>
                    </a:p>
                    <a:p>
                      <a:pPr algn="ctr">
                        <a:lnSpc>
                          <a:spcPts val="3348"/>
                        </a:lnSpc>
                      </a:pPr>
                      <a:endParaRPr lang="en-US" sz="1100"/>
                    </a:p>
                    <a:p>
                      <a:pPr algn="ctr">
                        <a:lnSpc>
                          <a:spcPts val="3348"/>
                        </a:lnSpc>
                      </a:pPr>
                      <a:r>
                        <a:rPr lang="en-US" sz="2391">
                          <a:solidFill>
                            <a:srgbClr val="FFFFFF"/>
                          </a:solidFill>
                          <a:latin typeface="Aileron"/>
                        </a:rPr>
                        <a:t>Fırsatlar</a:t>
                      </a:r>
                    </a:p>
                  </a:txBody>
                  <a:tcPr marL="151876" marR="151876" marT="151876" marB="151876" anchor="ctr">
                    <a:lnL w="0" cap="flat" cmpd="sng" algn="ctr">
                      <a:solidFill>
                        <a:srgbClr val="83BBC6"/>
                      </a:solidFill>
                      <a:prstDash val="solid"/>
                      <a:round/>
                      <a:headEnd type="none" w="med" len="med"/>
                      <a:tailEnd type="none" w="med" len="med"/>
                    </a:lnL>
                    <a:lnR w="0" cap="flat" cmpd="sng" algn="ctr">
                      <a:solidFill>
                        <a:srgbClr val="83BBC6"/>
                      </a:solidFill>
                      <a:prstDash val="solid"/>
                      <a:round/>
                      <a:headEnd type="none" w="med" len="med"/>
                      <a:tailEnd type="none" w="med" len="med"/>
                    </a:lnR>
                    <a:lnT w="0" cap="flat" cmpd="sng" algn="ctr">
                      <a:solidFill>
                        <a:srgbClr val="83BBC6"/>
                      </a:solidFill>
                      <a:prstDash val="solid"/>
                      <a:round/>
                      <a:headEnd type="none" w="med" len="med"/>
                      <a:tailEnd type="none" w="med" len="med"/>
                    </a:lnT>
                    <a:lnB w="0" cap="flat" cmpd="sng" algn="ctr">
                      <a:solidFill>
                        <a:srgbClr val="D9D9D9"/>
                      </a:solidFill>
                      <a:prstDash val="solid"/>
                      <a:round/>
                      <a:headEnd type="none" w="med" len="med"/>
                      <a:tailEnd type="none" w="med" len="med"/>
                    </a:lnB>
                    <a:solidFill>
                      <a:srgbClr val="4F93A6"/>
                    </a:solidFill>
                  </a:tcPr>
                </a:tc>
                <a:tc>
                  <a:txBody>
                    <a:bodyPr/>
                    <a:lstStyle/>
                    <a:p>
                      <a:pPr algn="ctr">
                        <a:lnSpc>
                          <a:spcPts val="3348"/>
                        </a:lnSpc>
                        <a:defRPr/>
                      </a:pPr>
                      <a:endParaRPr lang="en-US" sz="1100"/>
                    </a:p>
                    <a:p>
                      <a:pPr algn="ctr">
                        <a:lnSpc>
                          <a:spcPts val="3348"/>
                        </a:lnSpc>
                      </a:pPr>
                      <a:endParaRPr lang="en-US" sz="1100"/>
                    </a:p>
                    <a:p>
                      <a:pPr algn="ctr">
                        <a:lnSpc>
                          <a:spcPts val="3348"/>
                        </a:lnSpc>
                      </a:pPr>
                      <a:r>
                        <a:rPr lang="en-US" sz="2391" err="1">
                          <a:solidFill>
                            <a:srgbClr val="FFFFFF"/>
                          </a:solidFill>
                          <a:latin typeface="Aileron Bold"/>
                        </a:rPr>
                        <a:t>Tehditler</a:t>
                      </a:r>
                      <a:endParaRPr lang="en-US" sz="2391">
                        <a:solidFill>
                          <a:srgbClr val="FFFFFF"/>
                        </a:solidFill>
                        <a:latin typeface="Aileron Bold"/>
                      </a:endParaRPr>
                    </a:p>
                  </a:txBody>
                  <a:tcPr marL="151876" marR="151876" marT="151876" marB="151876" anchor="ctr">
                    <a:lnL w="0" cap="flat" cmpd="sng" algn="ctr">
                      <a:solidFill>
                        <a:srgbClr val="83BBC6"/>
                      </a:solidFill>
                      <a:prstDash val="solid"/>
                      <a:round/>
                      <a:headEnd type="none" w="med" len="med"/>
                      <a:tailEnd type="none" w="med" len="med"/>
                    </a:lnL>
                    <a:lnR w="0" cap="flat" cmpd="sng" algn="ctr">
                      <a:solidFill>
                        <a:srgbClr val="83BBC6"/>
                      </a:solidFill>
                      <a:prstDash val="solid"/>
                      <a:round/>
                      <a:headEnd type="none" w="med" len="med"/>
                      <a:tailEnd type="none" w="med" len="med"/>
                    </a:lnR>
                    <a:lnT w="0" cap="flat" cmpd="sng" algn="ctr">
                      <a:solidFill>
                        <a:srgbClr val="83BBC6"/>
                      </a:solidFill>
                      <a:prstDash val="solid"/>
                      <a:round/>
                      <a:headEnd type="none" w="med" len="med"/>
                      <a:tailEnd type="none" w="med" len="med"/>
                    </a:lnT>
                    <a:lnB w="0" cap="flat" cmpd="sng" algn="ctr">
                      <a:solidFill>
                        <a:srgbClr val="D9D9D9"/>
                      </a:solidFill>
                      <a:prstDash val="solid"/>
                      <a:round/>
                      <a:headEnd type="none" w="med" len="med"/>
                      <a:tailEnd type="none" w="med" len="med"/>
                    </a:lnB>
                    <a:solidFill>
                      <a:srgbClr val="1C4C61"/>
                    </a:solidFill>
                  </a:tcPr>
                </a:tc>
                <a:extLst>
                  <a:ext uri="{0D108BD9-81ED-4DB2-BD59-A6C34878D82A}">
                    <a16:rowId xmlns:a16="http://schemas.microsoft.com/office/drawing/2014/main" val="10000"/>
                  </a:ext>
                </a:extLst>
              </a:tr>
              <a:tr h="4915210">
                <a:tc>
                  <a:txBody>
                    <a:bodyPr/>
                    <a:lstStyle/>
                    <a:p>
                      <a:r>
                        <a:rPr lang="tr-TR" sz="2000" b="1"/>
                        <a:t>Tamamen Ücretsiz:</a:t>
                      </a:r>
                      <a:r>
                        <a:rPr lang="tr-TR" sz="2000"/>
                        <a:t> Tüm özelliklerin reklamlı modelle ücretsiz olması, kullanıcıya erişimi çok kolaylaştırır.</a:t>
                      </a:r>
                    </a:p>
                    <a:p>
                      <a:r>
                        <a:rPr lang="tr-TR" sz="2000" b="1"/>
                        <a:t>Özgün Fikir:</a:t>
                      </a:r>
                      <a:r>
                        <a:rPr lang="tr-TR" sz="2000"/>
                        <a:t> Pasif bilgi </a:t>
                      </a:r>
                      <a:r>
                        <a:rPr lang="tr-TR" sz="2000" err="1"/>
                        <a:t>yerineaktif</a:t>
                      </a:r>
                      <a:r>
                        <a:rPr lang="tr-TR" sz="2000"/>
                        <a:t>, kişiselleştirilmiş veri takibi yapması.</a:t>
                      </a:r>
                    </a:p>
                    <a:p>
                      <a:r>
                        <a:rPr lang="tr-TR" sz="2000" b="1"/>
                        <a:t>Hazır Tasarım:</a:t>
                      </a:r>
                      <a:r>
                        <a:rPr lang="tr-TR" sz="2000"/>
                        <a:t> Kullanıcı dostu (</a:t>
                      </a:r>
                      <a:r>
                        <a:rPr lang="tr-TR" sz="2000" err="1"/>
                        <a:t>Figma</a:t>
                      </a:r>
                      <a:r>
                        <a:rPr lang="tr-TR" sz="2000"/>
                        <a:t>) tasarımlarımızın hazır olması.</a:t>
                      </a:r>
                    </a:p>
                    <a:p>
                      <a:r>
                        <a:rPr lang="tr-TR" sz="2000" b="1"/>
                        <a:t>Düşük Maliyet:</a:t>
                      </a:r>
                      <a:r>
                        <a:rPr lang="tr-TR" sz="2000"/>
                        <a:t> </a:t>
                      </a:r>
                      <a:r>
                        <a:rPr lang="tr-TR" sz="2000" err="1"/>
                        <a:t>Firebase</a:t>
                      </a:r>
                      <a:r>
                        <a:rPr lang="tr-TR" sz="2000"/>
                        <a:t>/C# altyapısının ölçeklenebilir olması.</a:t>
                      </a:r>
                    </a:p>
                    <a:p>
                      <a:pPr algn="l">
                        <a:lnSpc>
                          <a:spcPts val="2455"/>
                        </a:lnSpc>
                        <a:defRPr/>
                      </a:pPr>
                      <a:endParaRPr lang="en-US" sz="1100">
                        <a:solidFill>
                          <a:srgbClr val="EE0000"/>
                        </a:solidFill>
                      </a:endParaRPr>
                    </a:p>
                  </a:txBody>
                  <a:tcPr marL="151876" marR="151876" marT="151876" marB="151876" anchor="ctr">
                    <a:lnL w="28457" cap="flat" cmpd="sng" algn="ctr">
                      <a:solidFill>
                        <a:srgbClr val="D9D9D9"/>
                      </a:solidFill>
                      <a:prstDash val="solid"/>
                      <a:round/>
                      <a:headEnd type="none" w="med" len="med"/>
                      <a:tailEnd type="none" w="med" len="med"/>
                    </a:lnL>
                    <a:lnR w="28457" cap="flat" cmpd="sng" algn="ctr">
                      <a:solidFill>
                        <a:srgbClr val="D9D9D9"/>
                      </a:solidFill>
                      <a:prstDash val="solid"/>
                      <a:round/>
                      <a:headEnd type="none" w="med" len="med"/>
                      <a:tailEnd type="none" w="med" len="med"/>
                    </a:lnR>
                    <a:lnT w="0" cap="flat" cmpd="sng" algn="ctr">
                      <a:solidFill>
                        <a:srgbClr val="D9D9D9"/>
                      </a:solidFill>
                      <a:prstDash val="solid"/>
                      <a:round/>
                      <a:headEnd type="none" w="med" len="med"/>
                      <a:tailEnd type="none" w="med" len="med"/>
                    </a:lnT>
                    <a:lnB w="28457" cap="flat" cmpd="sng" algn="ctr">
                      <a:solidFill>
                        <a:srgbClr val="D9D9D9"/>
                      </a:solidFill>
                      <a:prstDash val="solid"/>
                      <a:round/>
                      <a:headEnd type="none" w="med" len="med"/>
                      <a:tailEnd type="none" w="med" len="med"/>
                    </a:lnB>
                  </a:tcPr>
                </a:tc>
                <a:tc>
                  <a:txBody>
                    <a:bodyPr/>
                    <a:lstStyle/>
                    <a:p>
                      <a:r>
                        <a:rPr lang="tr-TR" sz="1900" b="1"/>
                        <a:t>Rehberlik Onayı İhtiyacı:</a:t>
                      </a:r>
                      <a:r>
                        <a:rPr lang="tr-TR" sz="1900"/>
                        <a:t> Öneri </a:t>
                      </a:r>
                      <a:r>
                        <a:rPr lang="tr-TR" sz="1900" err="1"/>
                        <a:t>veritabanının</a:t>
                      </a:r>
                      <a:r>
                        <a:rPr lang="tr-TR" sz="1900"/>
                        <a:t> ve YZ asistanının cevaplarının doğruluğu için </a:t>
                      </a:r>
                      <a:r>
                        <a:rPr lang="tr-TR" sz="1900" b="1"/>
                        <a:t>danışman desteğine</a:t>
                      </a:r>
                      <a:r>
                        <a:rPr lang="tr-TR" sz="1900"/>
                        <a:t> (sağlık uzmanı) ihtiyaç duymamız.</a:t>
                      </a:r>
                    </a:p>
                    <a:p>
                      <a:r>
                        <a:rPr lang="tr-TR" sz="1900" b="1"/>
                        <a:t>Kullanıcı Deneyimi:</a:t>
                      </a:r>
                      <a:r>
                        <a:rPr lang="tr-TR" sz="1900"/>
                        <a:t> Reklamlı bir modelin, bazı kullanıcılar için caydırıcı olabilmesi.</a:t>
                      </a:r>
                    </a:p>
                    <a:p>
                      <a:r>
                        <a:rPr lang="tr-TR" sz="1900" b="1"/>
                        <a:t>Ekip Tecrübesi:</a:t>
                      </a:r>
                      <a:r>
                        <a:rPr lang="tr-TR" sz="1900"/>
                        <a:t> Ekibimizin yazılım tecrübesi olsa da, 'Sağlık Teknolojileri (</a:t>
                      </a:r>
                      <a:r>
                        <a:rPr lang="tr-TR" sz="1900" err="1"/>
                        <a:t>HealthTech</a:t>
                      </a:r>
                      <a:r>
                        <a:rPr lang="tr-TR" sz="1900"/>
                        <a:t>)' alanında regülasyon (KVKK-Sağlık) konusunda tecrübe eksiğimizin olması.</a:t>
                      </a:r>
                    </a:p>
                    <a:p>
                      <a:pPr algn="ctr">
                        <a:lnSpc>
                          <a:spcPts val="2455"/>
                        </a:lnSpc>
                        <a:defRPr/>
                      </a:pPr>
                      <a:endParaRPr lang="en-US" sz="1100">
                        <a:solidFill>
                          <a:srgbClr val="EE0000"/>
                        </a:solidFill>
                      </a:endParaRPr>
                    </a:p>
                  </a:txBody>
                  <a:tcPr marL="151876" marR="151876" marT="151876" marB="151876" anchor="ctr">
                    <a:lnL w="28457" cap="flat" cmpd="sng" algn="ctr">
                      <a:solidFill>
                        <a:srgbClr val="D9D9D9"/>
                      </a:solidFill>
                      <a:prstDash val="solid"/>
                      <a:round/>
                      <a:headEnd type="none" w="med" len="med"/>
                      <a:tailEnd type="none" w="med" len="med"/>
                    </a:lnL>
                    <a:lnR w="28457" cap="flat" cmpd="sng" algn="ctr">
                      <a:solidFill>
                        <a:srgbClr val="D9D9D9"/>
                      </a:solidFill>
                      <a:prstDash val="solid"/>
                      <a:round/>
                      <a:headEnd type="none" w="med" len="med"/>
                      <a:tailEnd type="none" w="med" len="med"/>
                    </a:lnR>
                    <a:lnT w="0" cap="flat" cmpd="sng" algn="ctr">
                      <a:solidFill>
                        <a:srgbClr val="D9D9D9"/>
                      </a:solidFill>
                      <a:prstDash val="solid"/>
                      <a:round/>
                      <a:headEnd type="none" w="med" len="med"/>
                      <a:tailEnd type="none" w="med" len="med"/>
                    </a:lnT>
                    <a:lnB w="28457" cap="flat" cmpd="sng" algn="ctr">
                      <a:solidFill>
                        <a:srgbClr val="D9D9D9"/>
                      </a:solidFill>
                      <a:prstDash val="solid"/>
                      <a:round/>
                      <a:headEnd type="none" w="med" len="med"/>
                      <a:tailEnd type="none" w="med" len="med"/>
                    </a:lnB>
                  </a:tcPr>
                </a:tc>
                <a:tc>
                  <a:txBody>
                    <a:bodyPr/>
                    <a:lstStyle/>
                    <a:p>
                      <a:r>
                        <a:rPr lang="tr-TR" sz="2000" b="1"/>
                        <a:t>Pazar Büyüklüğü (B2C):</a:t>
                      </a:r>
                      <a:r>
                        <a:rPr lang="tr-TR" sz="2000"/>
                        <a:t> Doğrudan son kullanıcıya (B2C) ulaşıldığı için geniş bir pazar hacmi.</a:t>
                      </a:r>
                    </a:p>
                    <a:p>
                      <a:r>
                        <a:rPr lang="tr-TR" sz="2000" b="1"/>
                        <a:t>Teknolojik Gelişmeler:</a:t>
                      </a:r>
                      <a:r>
                        <a:rPr lang="tr-TR" sz="2000"/>
                        <a:t> Yapay zekâ (</a:t>
                      </a:r>
                      <a:r>
                        <a:rPr lang="tr-TR" sz="2000" err="1"/>
                        <a:t>Llama</a:t>
                      </a:r>
                      <a:r>
                        <a:rPr lang="tr-TR" sz="2000"/>
                        <a:t>) teknolojilerinin gelişmesi ve API maliyetlerinin düşmesi.</a:t>
                      </a:r>
                    </a:p>
                    <a:p>
                      <a:r>
                        <a:rPr lang="tr-TR" sz="2000" b="1"/>
                        <a:t>Toplumsal Eğilim:</a:t>
                      </a:r>
                      <a:r>
                        <a:rPr lang="tr-TR" sz="2000"/>
                        <a:t> Pandemi sonrası insanların dijital sağlık çözümlerine olan güveninin ve kullanım alışkanlığının artması.</a:t>
                      </a:r>
                    </a:p>
                    <a:p>
                      <a:pPr algn="ctr">
                        <a:lnSpc>
                          <a:spcPts val="2455"/>
                        </a:lnSpc>
                        <a:defRPr/>
                      </a:pPr>
                      <a:endParaRPr lang="en-US" sz="1100">
                        <a:solidFill>
                          <a:srgbClr val="EE0000"/>
                        </a:solidFill>
                      </a:endParaRPr>
                    </a:p>
                  </a:txBody>
                  <a:tcPr marL="151876" marR="151876" marT="151876" marB="151876" anchor="ctr">
                    <a:lnL w="28457" cap="flat" cmpd="sng" algn="ctr">
                      <a:solidFill>
                        <a:srgbClr val="D9D9D9"/>
                      </a:solidFill>
                      <a:prstDash val="solid"/>
                      <a:round/>
                      <a:headEnd type="none" w="med" len="med"/>
                      <a:tailEnd type="none" w="med" len="med"/>
                    </a:lnL>
                    <a:lnR w="28457" cap="flat" cmpd="sng" algn="ctr">
                      <a:solidFill>
                        <a:srgbClr val="D9D9D9"/>
                      </a:solidFill>
                      <a:prstDash val="solid"/>
                      <a:round/>
                      <a:headEnd type="none" w="med" len="med"/>
                      <a:tailEnd type="none" w="med" len="med"/>
                    </a:lnR>
                    <a:lnT w="0" cap="flat" cmpd="sng" algn="ctr">
                      <a:solidFill>
                        <a:srgbClr val="D9D9D9"/>
                      </a:solidFill>
                      <a:prstDash val="solid"/>
                      <a:round/>
                      <a:headEnd type="none" w="med" len="med"/>
                      <a:tailEnd type="none" w="med" len="med"/>
                    </a:lnT>
                    <a:lnB w="28457" cap="flat" cmpd="sng" algn="ctr">
                      <a:solidFill>
                        <a:srgbClr val="D9D9D9"/>
                      </a:solidFill>
                      <a:prstDash val="solid"/>
                      <a:round/>
                      <a:headEnd type="none" w="med" len="med"/>
                      <a:tailEnd type="none" w="med" len="med"/>
                    </a:lnB>
                  </a:tcPr>
                </a:tc>
                <a:tc>
                  <a:txBody>
                    <a:bodyPr/>
                    <a:lstStyle/>
                    <a:p>
                      <a:r>
                        <a:rPr lang="tr-TR" sz="1900" b="1"/>
                        <a:t>Regülasyonlar (KVKK):</a:t>
                      </a:r>
                      <a:r>
                        <a:rPr lang="tr-TR" sz="1900"/>
                        <a:t> Kişisel Sağlık Verilerinin işlenmesi, depolanması ve korunması ile ilgili yasal zorunlukların çok katı olması.</a:t>
                      </a:r>
                    </a:p>
                    <a:p>
                      <a:r>
                        <a:rPr lang="tr-TR" sz="1900" b="1"/>
                        <a:t>Yapay Zekâ Sorumluluğu:</a:t>
                      </a:r>
                      <a:r>
                        <a:rPr lang="tr-TR" sz="1900"/>
                        <a:t> YZ asistanının (tüm önlemlere rağmen) verebileceği yanlış bir önerinin yasal sorumluluk doğurma riski.</a:t>
                      </a:r>
                    </a:p>
                    <a:p>
                      <a:r>
                        <a:rPr lang="tr-TR" sz="1900" b="1"/>
                        <a:t>Rekabet:</a:t>
                      </a:r>
                      <a:r>
                        <a:rPr lang="tr-TR" sz="1900"/>
                        <a:t> Büyük sağlık platformlarının veya uygulama marketlerindeki mevcut (çoğunlukla yabancı) uygulamaların rekabeti.</a:t>
                      </a:r>
                    </a:p>
                  </a:txBody>
                  <a:tcPr marL="151876" marR="151876" marT="151876" marB="151876" anchor="ctr">
                    <a:lnL w="28457" cap="flat" cmpd="sng" algn="ctr">
                      <a:solidFill>
                        <a:srgbClr val="D9D9D9"/>
                      </a:solidFill>
                      <a:prstDash val="solid"/>
                      <a:round/>
                      <a:headEnd type="none" w="med" len="med"/>
                      <a:tailEnd type="none" w="med" len="med"/>
                    </a:lnL>
                    <a:lnR w="28457" cap="flat" cmpd="sng" algn="ctr">
                      <a:solidFill>
                        <a:srgbClr val="D9D9D9"/>
                      </a:solidFill>
                      <a:prstDash val="solid"/>
                      <a:round/>
                      <a:headEnd type="none" w="med" len="med"/>
                      <a:tailEnd type="none" w="med" len="med"/>
                    </a:lnR>
                    <a:lnT w="0" cap="flat" cmpd="sng" algn="ctr">
                      <a:solidFill>
                        <a:srgbClr val="D9D9D9"/>
                      </a:solidFill>
                      <a:prstDash val="solid"/>
                      <a:round/>
                      <a:headEnd type="none" w="med" len="med"/>
                      <a:tailEnd type="none" w="med" len="med"/>
                    </a:lnT>
                    <a:lnB w="28457"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20" name="Group 20"/>
          <p:cNvGrpSpPr>
            <a:grpSpLocks/>
          </p:cNvGrpSpPr>
          <p:nvPr/>
        </p:nvGrpSpPr>
        <p:grpSpPr>
          <a:xfrm>
            <a:off x="1774044" y="1341118"/>
            <a:ext cx="1996862" cy="2127926"/>
            <a:chOff x="0" y="0"/>
            <a:chExt cx="812800" cy="834735"/>
          </a:xfrm>
        </p:grpSpPr>
        <p:sp>
          <p:nvSpPr>
            <p:cNvPr id="21" name="Freeform 21"/>
            <p:cNvSpPr>
              <a:spLocks/>
            </p:cNvSpPr>
            <p:nvPr/>
          </p:nvSpPr>
          <p:spPr>
            <a:xfrm>
              <a:off x="0" y="0"/>
              <a:ext cx="812800" cy="834735"/>
            </a:xfrm>
            <a:custGeom>
              <a:avLst/>
              <a:gdLst/>
              <a:ahLst/>
              <a:cxnLst/>
              <a:rect l="l" t="t" r="r" b="b"/>
              <a:pathLst>
                <a:path w="812800" h="834735">
                  <a:moveTo>
                    <a:pt x="406400" y="0"/>
                  </a:moveTo>
                  <a:cubicBezTo>
                    <a:pt x="181951" y="0"/>
                    <a:pt x="0" y="186862"/>
                    <a:pt x="0" y="417367"/>
                  </a:cubicBezTo>
                  <a:cubicBezTo>
                    <a:pt x="0" y="647873"/>
                    <a:pt x="181951" y="834735"/>
                    <a:pt x="406400" y="834735"/>
                  </a:cubicBezTo>
                  <a:cubicBezTo>
                    <a:pt x="630849" y="834735"/>
                    <a:pt x="812800" y="647873"/>
                    <a:pt x="812800" y="417367"/>
                  </a:cubicBezTo>
                  <a:cubicBezTo>
                    <a:pt x="812800" y="186862"/>
                    <a:pt x="630849" y="0"/>
                    <a:pt x="406400" y="0"/>
                  </a:cubicBezTo>
                  <a:close/>
                </a:path>
              </a:pathLst>
            </a:custGeom>
            <a:solidFill>
              <a:srgbClr val="FFFFFF"/>
            </a:solidFill>
            <a:ln w="66675" cap="sq">
              <a:solidFill>
                <a:srgbClr val="FFBD59"/>
              </a:solidFill>
              <a:prstDash val="solid"/>
              <a:miter/>
            </a:ln>
          </p:spPr>
          <p:txBody>
            <a:bodyPr/>
            <a:lstStyle/>
            <a:p>
              <a:endParaRPr lang="tr-TR"/>
            </a:p>
          </p:txBody>
        </p:sp>
        <p:sp>
          <p:nvSpPr>
            <p:cNvPr id="22" name="TextBox 22"/>
            <p:cNvSpPr txBox="1">
              <a:spLocks/>
            </p:cNvSpPr>
            <p:nvPr/>
          </p:nvSpPr>
          <p:spPr>
            <a:xfrm>
              <a:off x="76200" y="202081"/>
              <a:ext cx="660400" cy="554397"/>
            </a:xfrm>
            <a:prstGeom prst="rect">
              <a:avLst/>
            </a:prstGeom>
          </p:spPr>
          <p:txBody>
            <a:bodyPr lIns="0" tIns="0" rIns="0" bIns="0" rtlCol="0" anchor="ctr"/>
            <a:lstStyle/>
            <a:p>
              <a:pPr algn="ctr">
                <a:lnSpc>
                  <a:spcPts val="6699"/>
                </a:lnSpc>
              </a:pPr>
              <a:r>
                <a:rPr lang="en-US" sz="6699">
                  <a:solidFill>
                    <a:srgbClr val="FFBD59"/>
                  </a:solidFill>
                  <a:latin typeface="Aileron Ultra-Bold"/>
                </a:rPr>
                <a:t>S</a:t>
              </a:r>
            </a:p>
          </p:txBody>
        </p:sp>
      </p:grpSp>
      <p:grpSp>
        <p:nvGrpSpPr>
          <p:cNvPr id="23" name="Group 23"/>
          <p:cNvGrpSpPr>
            <a:grpSpLocks/>
          </p:cNvGrpSpPr>
          <p:nvPr/>
        </p:nvGrpSpPr>
        <p:grpSpPr>
          <a:xfrm>
            <a:off x="4992695" y="1341118"/>
            <a:ext cx="1996862" cy="2127926"/>
            <a:chOff x="0" y="0"/>
            <a:chExt cx="812800" cy="834735"/>
          </a:xfrm>
        </p:grpSpPr>
        <p:sp>
          <p:nvSpPr>
            <p:cNvPr id="24" name="Freeform 24"/>
            <p:cNvSpPr>
              <a:spLocks/>
            </p:cNvSpPr>
            <p:nvPr/>
          </p:nvSpPr>
          <p:spPr>
            <a:xfrm>
              <a:off x="0" y="0"/>
              <a:ext cx="812800" cy="834735"/>
            </a:xfrm>
            <a:custGeom>
              <a:avLst/>
              <a:gdLst/>
              <a:ahLst/>
              <a:cxnLst/>
              <a:rect l="l" t="t" r="r" b="b"/>
              <a:pathLst>
                <a:path w="812800" h="834735">
                  <a:moveTo>
                    <a:pt x="406400" y="0"/>
                  </a:moveTo>
                  <a:cubicBezTo>
                    <a:pt x="181951" y="0"/>
                    <a:pt x="0" y="186862"/>
                    <a:pt x="0" y="417367"/>
                  </a:cubicBezTo>
                  <a:cubicBezTo>
                    <a:pt x="0" y="647873"/>
                    <a:pt x="181951" y="834735"/>
                    <a:pt x="406400" y="834735"/>
                  </a:cubicBezTo>
                  <a:cubicBezTo>
                    <a:pt x="630849" y="834735"/>
                    <a:pt x="812800" y="647873"/>
                    <a:pt x="812800" y="417367"/>
                  </a:cubicBezTo>
                  <a:cubicBezTo>
                    <a:pt x="812800" y="186862"/>
                    <a:pt x="630849" y="0"/>
                    <a:pt x="406400" y="0"/>
                  </a:cubicBezTo>
                  <a:close/>
                </a:path>
              </a:pathLst>
            </a:custGeom>
            <a:solidFill>
              <a:srgbClr val="FFFFFF"/>
            </a:solidFill>
            <a:ln w="66675" cap="sq">
              <a:solidFill>
                <a:srgbClr val="FF914D"/>
              </a:solidFill>
              <a:prstDash val="solid"/>
              <a:miter/>
            </a:ln>
          </p:spPr>
          <p:txBody>
            <a:bodyPr/>
            <a:lstStyle/>
            <a:p>
              <a:endParaRPr lang="tr-TR"/>
            </a:p>
          </p:txBody>
        </p:sp>
        <p:sp>
          <p:nvSpPr>
            <p:cNvPr id="25" name="TextBox 25"/>
            <p:cNvSpPr txBox="1">
              <a:spLocks/>
            </p:cNvSpPr>
            <p:nvPr/>
          </p:nvSpPr>
          <p:spPr>
            <a:xfrm>
              <a:off x="76200" y="202081"/>
              <a:ext cx="660400" cy="554397"/>
            </a:xfrm>
            <a:prstGeom prst="rect">
              <a:avLst/>
            </a:prstGeom>
          </p:spPr>
          <p:txBody>
            <a:bodyPr lIns="0" tIns="0" rIns="0" bIns="0" rtlCol="0" anchor="ctr"/>
            <a:lstStyle/>
            <a:p>
              <a:pPr algn="ctr">
                <a:lnSpc>
                  <a:spcPts val="6699"/>
                </a:lnSpc>
              </a:pPr>
              <a:r>
                <a:rPr lang="en-US" sz="6699">
                  <a:solidFill>
                    <a:srgbClr val="FF914D"/>
                  </a:solidFill>
                  <a:latin typeface="Aileron Ultra-Bold"/>
                </a:rPr>
                <a:t>W</a:t>
              </a:r>
            </a:p>
          </p:txBody>
        </p:sp>
      </p:grpSp>
      <p:grpSp>
        <p:nvGrpSpPr>
          <p:cNvPr id="26" name="Group 26"/>
          <p:cNvGrpSpPr>
            <a:grpSpLocks/>
          </p:cNvGrpSpPr>
          <p:nvPr/>
        </p:nvGrpSpPr>
        <p:grpSpPr>
          <a:xfrm>
            <a:off x="7861841" y="1341118"/>
            <a:ext cx="1996862" cy="2127926"/>
            <a:chOff x="0" y="0"/>
            <a:chExt cx="812800" cy="834735"/>
          </a:xfrm>
        </p:grpSpPr>
        <p:sp>
          <p:nvSpPr>
            <p:cNvPr id="27" name="Freeform 27"/>
            <p:cNvSpPr>
              <a:spLocks/>
            </p:cNvSpPr>
            <p:nvPr/>
          </p:nvSpPr>
          <p:spPr>
            <a:xfrm>
              <a:off x="0" y="0"/>
              <a:ext cx="812800" cy="834735"/>
            </a:xfrm>
            <a:custGeom>
              <a:avLst/>
              <a:gdLst/>
              <a:ahLst/>
              <a:cxnLst/>
              <a:rect l="l" t="t" r="r" b="b"/>
              <a:pathLst>
                <a:path w="812800" h="834735">
                  <a:moveTo>
                    <a:pt x="406400" y="0"/>
                  </a:moveTo>
                  <a:cubicBezTo>
                    <a:pt x="181951" y="0"/>
                    <a:pt x="0" y="186862"/>
                    <a:pt x="0" y="417367"/>
                  </a:cubicBezTo>
                  <a:cubicBezTo>
                    <a:pt x="0" y="647873"/>
                    <a:pt x="181951" y="834735"/>
                    <a:pt x="406400" y="834735"/>
                  </a:cubicBezTo>
                  <a:cubicBezTo>
                    <a:pt x="630849" y="834735"/>
                    <a:pt x="812800" y="647873"/>
                    <a:pt x="812800" y="417367"/>
                  </a:cubicBezTo>
                  <a:cubicBezTo>
                    <a:pt x="812800" y="186862"/>
                    <a:pt x="630849" y="0"/>
                    <a:pt x="406400" y="0"/>
                  </a:cubicBezTo>
                  <a:close/>
                </a:path>
              </a:pathLst>
            </a:custGeom>
            <a:solidFill>
              <a:srgbClr val="FFFFFF"/>
            </a:solidFill>
            <a:ln w="66675" cap="sq">
              <a:solidFill>
                <a:srgbClr val="4F93A6"/>
              </a:solidFill>
              <a:prstDash val="solid"/>
              <a:miter/>
            </a:ln>
          </p:spPr>
          <p:txBody>
            <a:bodyPr/>
            <a:lstStyle/>
            <a:p>
              <a:endParaRPr lang="tr-TR"/>
            </a:p>
          </p:txBody>
        </p:sp>
        <p:sp>
          <p:nvSpPr>
            <p:cNvPr id="28" name="TextBox 28"/>
            <p:cNvSpPr txBox="1">
              <a:spLocks/>
            </p:cNvSpPr>
            <p:nvPr/>
          </p:nvSpPr>
          <p:spPr>
            <a:xfrm>
              <a:off x="76200" y="202081"/>
              <a:ext cx="660400" cy="554397"/>
            </a:xfrm>
            <a:prstGeom prst="rect">
              <a:avLst/>
            </a:prstGeom>
          </p:spPr>
          <p:txBody>
            <a:bodyPr lIns="0" tIns="0" rIns="0" bIns="0" rtlCol="0" anchor="ctr"/>
            <a:lstStyle/>
            <a:p>
              <a:pPr algn="ctr">
                <a:lnSpc>
                  <a:spcPts val="6699"/>
                </a:lnSpc>
              </a:pPr>
              <a:r>
                <a:rPr lang="en-US" sz="6699">
                  <a:solidFill>
                    <a:srgbClr val="4F93A6"/>
                  </a:solidFill>
                  <a:latin typeface="Aileron Ultra-Bold"/>
                </a:rPr>
                <a:t>O</a:t>
              </a:r>
            </a:p>
          </p:txBody>
        </p:sp>
      </p:grpSp>
      <p:grpSp>
        <p:nvGrpSpPr>
          <p:cNvPr id="29" name="Group 29"/>
          <p:cNvGrpSpPr>
            <a:grpSpLocks/>
          </p:cNvGrpSpPr>
          <p:nvPr/>
        </p:nvGrpSpPr>
        <p:grpSpPr>
          <a:xfrm>
            <a:off x="10920098" y="1341118"/>
            <a:ext cx="1996862" cy="2127926"/>
            <a:chOff x="0" y="0"/>
            <a:chExt cx="812800" cy="834735"/>
          </a:xfrm>
        </p:grpSpPr>
        <p:sp>
          <p:nvSpPr>
            <p:cNvPr id="30" name="Freeform 30"/>
            <p:cNvSpPr>
              <a:spLocks/>
            </p:cNvSpPr>
            <p:nvPr/>
          </p:nvSpPr>
          <p:spPr>
            <a:xfrm>
              <a:off x="0" y="0"/>
              <a:ext cx="812800" cy="834735"/>
            </a:xfrm>
            <a:custGeom>
              <a:avLst/>
              <a:gdLst/>
              <a:ahLst/>
              <a:cxnLst/>
              <a:rect l="l" t="t" r="r" b="b"/>
              <a:pathLst>
                <a:path w="812800" h="834735">
                  <a:moveTo>
                    <a:pt x="406400" y="0"/>
                  </a:moveTo>
                  <a:cubicBezTo>
                    <a:pt x="181951" y="0"/>
                    <a:pt x="0" y="186862"/>
                    <a:pt x="0" y="417367"/>
                  </a:cubicBezTo>
                  <a:cubicBezTo>
                    <a:pt x="0" y="647873"/>
                    <a:pt x="181951" y="834735"/>
                    <a:pt x="406400" y="834735"/>
                  </a:cubicBezTo>
                  <a:cubicBezTo>
                    <a:pt x="630849" y="834735"/>
                    <a:pt x="812800" y="647873"/>
                    <a:pt x="812800" y="417367"/>
                  </a:cubicBezTo>
                  <a:cubicBezTo>
                    <a:pt x="812800" y="186862"/>
                    <a:pt x="630849" y="0"/>
                    <a:pt x="406400" y="0"/>
                  </a:cubicBezTo>
                  <a:close/>
                </a:path>
              </a:pathLst>
            </a:custGeom>
            <a:solidFill>
              <a:srgbClr val="FFFFFF"/>
            </a:solidFill>
            <a:ln w="66675" cap="sq">
              <a:solidFill>
                <a:srgbClr val="1C4C61"/>
              </a:solidFill>
              <a:prstDash val="solid"/>
              <a:miter/>
            </a:ln>
          </p:spPr>
          <p:txBody>
            <a:bodyPr/>
            <a:lstStyle/>
            <a:p>
              <a:endParaRPr lang="tr-TR"/>
            </a:p>
          </p:txBody>
        </p:sp>
        <p:sp>
          <p:nvSpPr>
            <p:cNvPr id="31" name="TextBox 31"/>
            <p:cNvSpPr txBox="1">
              <a:spLocks/>
            </p:cNvSpPr>
            <p:nvPr/>
          </p:nvSpPr>
          <p:spPr>
            <a:xfrm>
              <a:off x="76200" y="202081"/>
              <a:ext cx="660400" cy="554397"/>
            </a:xfrm>
            <a:prstGeom prst="rect">
              <a:avLst/>
            </a:prstGeom>
          </p:spPr>
          <p:txBody>
            <a:bodyPr lIns="0" tIns="0" rIns="0" bIns="0" rtlCol="0" anchor="ctr"/>
            <a:lstStyle/>
            <a:p>
              <a:pPr algn="ctr">
                <a:lnSpc>
                  <a:spcPts val="6699"/>
                </a:lnSpc>
              </a:pPr>
              <a:r>
                <a:rPr lang="en-US" sz="6699">
                  <a:solidFill>
                    <a:srgbClr val="1C4C61"/>
                  </a:solidFill>
                  <a:latin typeface="Aileron Ultra-Bold"/>
                </a:rPr>
                <a:t>T</a:t>
              </a:r>
            </a:p>
          </p:txBody>
        </p:sp>
      </p:grpSp>
      <p:sp>
        <p:nvSpPr>
          <p:cNvPr id="94" name="Freeform 96">
            <a:extLst>
              <a:ext uri="{FF2B5EF4-FFF2-40B4-BE49-F238E27FC236}">
                <a16:creationId xmlns:a16="http://schemas.microsoft.com/office/drawing/2014/main" id="{91C26085-95D6-3458-A7EE-735019BB5024}"/>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95" name="AutoShape 20">
            <a:extLst>
              <a:ext uri="{FF2B5EF4-FFF2-40B4-BE49-F238E27FC236}">
                <a16:creationId xmlns:a16="http://schemas.microsoft.com/office/drawing/2014/main" id="{60EA75D5-A98F-6715-57C9-81BFF5BF8503}"/>
              </a:ext>
            </a:extLst>
          </p:cNvPr>
          <p:cNvSpPr/>
          <p:nvPr/>
        </p:nvSpPr>
        <p:spPr>
          <a:xfrm flipH="1" flipV="1">
            <a:off x="17692064" y="1619816"/>
            <a:ext cx="18018" cy="7342221"/>
          </a:xfrm>
          <a:prstGeom prst="line">
            <a:avLst/>
          </a:prstGeom>
          <a:ln w="38100" cap="flat">
            <a:solidFill>
              <a:srgbClr val="344C54"/>
            </a:solidFill>
            <a:prstDash val="solid"/>
            <a:headEnd type="none" w="sm" len="sm"/>
            <a:tailEnd type="none" w="sm" len="sm"/>
          </a:ln>
        </p:spPr>
        <p:txBody>
          <a:bodyPr/>
          <a:lstStyle/>
          <a:p>
            <a:endParaRPr lang="tr-TR"/>
          </a:p>
        </p:txBody>
      </p:sp>
      <p:sp>
        <p:nvSpPr>
          <p:cNvPr id="124" name="Freeform 97">
            <a:extLst>
              <a:ext uri="{FF2B5EF4-FFF2-40B4-BE49-F238E27FC236}">
                <a16:creationId xmlns:a16="http://schemas.microsoft.com/office/drawing/2014/main" id="{3BE82B25-C8F5-C09B-FA0F-F24EA679FD1F}"/>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25" name="Freeform 96">
            <a:extLst>
              <a:ext uri="{FF2B5EF4-FFF2-40B4-BE49-F238E27FC236}">
                <a16:creationId xmlns:a16="http://schemas.microsoft.com/office/drawing/2014/main" id="{184F4B29-D5A3-7ED8-C6A0-4211B9D19CC1}"/>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9" name="Freeform 96">
            <a:extLst>
              <a:ext uri="{FF2B5EF4-FFF2-40B4-BE49-F238E27FC236}">
                <a16:creationId xmlns:a16="http://schemas.microsoft.com/office/drawing/2014/main" id="{F14F18E5-879C-4B93-F13F-0526BC22DD07}"/>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32" name="TextBox 34">
            <a:extLst>
              <a:ext uri="{FF2B5EF4-FFF2-40B4-BE49-F238E27FC236}">
                <a16:creationId xmlns:a16="http://schemas.microsoft.com/office/drawing/2014/main" id="{0C268A38-9AEF-EEE3-4E17-CBCE70F4179A}"/>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33" name="TextBox 35">
            <a:extLst>
              <a:ext uri="{FF2B5EF4-FFF2-40B4-BE49-F238E27FC236}">
                <a16:creationId xmlns:a16="http://schemas.microsoft.com/office/drawing/2014/main" id="{F96055CD-0647-BEC1-7BA6-55FB147B2EF0}"/>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34" name="TextBox 36">
            <a:extLst>
              <a:ext uri="{FF2B5EF4-FFF2-40B4-BE49-F238E27FC236}">
                <a16:creationId xmlns:a16="http://schemas.microsoft.com/office/drawing/2014/main" id="{BDCE56F8-9273-C04E-EE51-6724D5F2C959}"/>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35" name="TextBox 37">
            <a:extLst>
              <a:ext uri="{FF2B5EF4-FFF2-40B4-BE49-F238E27FC236}">
                <a16:creationId xmlns:a16="http://schemas.microsoft.com/office/drawing/2014/main" id="{0067B83B-963F-BBA8-9078-228502497DCD}"/>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36" name="TextBox 38">
            <a:extLst>
              <a:ext uri="{FF2B5EF4-FFF2-40B4-BE49-F238E27FC236}">
                <a16:creationId xmlns:a16="http://schemas.microsoft.com/office/drawing/2014/main" id="{1C997B1D-6879-94FD-4560-1AD293AD0BD5}"/>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37" name="TextBox 39">
            <a:extLst>
              <a:ext uri="{FF2B5EF4-FFF2-40B4-BE49-F238E27FC236}">
                <a16:creationId xmlns:a16="http://schemas.microsoft.com/office/drawing/2014/main" id="{04E2148A-68BB-8084-84BA-50D063270915}"/>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38" name="Freeform 45">
            <a:extLst>
              <a:ext uri="{FF2B5EF4-FFF2-40B4-BE49-F238E27FC236}">
                <a16:creationId xmlns:a16="http://schemas.microsoft.com/office/drawing/2014/main" id="{134C4621-932C-6164-8615-15948AE9D875}"/>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9" name="Freeform 47">
            <a:extLst>
              <a:ext uri="{FF2B5EF4-FFF2-40B4-BE49-F238E27FC236}">
                <a16:creationId xmlns:a16="http://schemas.microsoft.com/office/drawing/2014/main" id="{1C5905DD-51FF-5832-7EC7-E9241C240500}"/>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0" name="Freeform 22">
            <a:extLst>
              <a:ext uri="{FF2B5EF4-FFF2-40B4-BE49-F238E27FC236}">
                <a16:creationId xmlns:a16="http://schemas.microsoft.com/office/drawing/2014/main" id="{EA2B1658-CC24-D65C-025C-4AA3694E2302}"/>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1" name="Freeform 44">
            <a:extLst>
              <a:ext uri="{FF2B5EF4-FFF2-40B4-BE49-F238E27FC236}">
                <a16:creationId xmlns:a16="http://schemas.microsoft.com/office/drawing/2014/main" id="{B13EACD3-4024-4A45-A113-99844C844BF4}"/>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2" name="TextBox 38">
            <a:extLst>
              <a:ext uri="{FF2B5EF4-FFF2-40B4-BE49-F238E27FC236}">
                <a16:creationId xmlns:a16="http://schemas.microsoft.com/office/drawing/2014/main" id="{8455A1E9-D3D3-802B-3D2A-D363D2CCB9A0}"/>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43" name="Freeform 44">
            <a:extLst>
              <a:ext uri="{FF2B5EF4-FFF2-40B4-BE49-F238E27FC236}">
                <a16:creationId xmlns:a16="http://schemas.microsoft.com/office/drawing/2014/main" id="{DB98E4A3-85EE-B023-EFAA-F3710776BC13}"/>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4" name="TextBox 39">
            <a:extLst>
              <a:ext uri="{FF2B5EF4-FFF2-40B4-BE49-F238E27FC236}">
                <a16:creationId xmlns:a16="http://schemas.microsoft.com/office/drawing/2014/main" id="{3F1DEEB1-EDD2-415C-ADF1-DF3D23C5D9EA}"/>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45" name="AutoShape 20">
            <a:extLst>
              <a:ext uri="{FF2B5EF4-FFF2-40B4-BE49-F238E27FC236}">
                <a16:creationId xmlns:a16="http://schemas.microsoft.com/office/drawing/2014/main" id="{C177B340-83B9-7F75-5E49-60ABB4871AAF}"/>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46" name="Freeform 21">
            <a:extLst>
              <a:ext uri="{FF2B5EF4-FFF2-40B4-BE49-F238E27FC236}">
                <a16:creationId xmlns:a16="http://schemas.microsoft.com/office/drawing/2014/main" id="{8D3AD2F8-13F4-ECEC-AFAE-203EB0CC37FE}"/>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7" name="TextBox 40">
            <a:extLst>
              <a:ext uri="{FF2B5EF4-FFF2-40B4-BE49-F238E27FC236}">
                <a16:creationId xmlns:a16="http://schemas.microsoft.com/office/drawing/2014/main" id="{21991526-22C8-463C-0165-BB685E94A0F2}"/>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48" name="TextBox 42">
            <a:extLst>
              <a:ext uri="{FF2B5EF4-FFF2-40B4-BE49-F238E27FC236}">
                <a16:creationId xmlns:a16="http://schemas.microsoft.com/office/drawing/2014/main" id="{70E2D7B6-5DE6-891B-494D-6760DF7109E3}"/>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49" name="Freeform 21">
            <a:extLst>
              <a:ext uri="{FF2B5EF4-FFF2-40B4-BE49-F238E27FC236}">
                <a16:creationId xmlns:a16="http://schemas.microsoft.com/office/drawing/2014/main" id="{3E71A7E9-3254-5588-2EF3-124FAA664419}"/>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0" name="Freeform 22">
            <a:extLst>
              <a:ext uri="{FF2B5EF4-FFF2-40B4-BE49-F238E27FC236}">
                <a16:creationId xmlns:a16="http://schemas.microsoft.com/office/drawing/2014/main" id="{968C9A39-1977-238D-4700-040D71A58C25}"/>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1" name="Freeform 21">
            <a:extLst>
              <a:ext uri="{FF2B5EF4-FFF2-40B4-BE49-F238E27FC236}">
                <a16:creationId xmlns:a16="http://schemas.microsoft.com/office/drawing/2014/main" id="{4CB074F7-8E6F-337C-260D-392A742BEC6B}"/>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2" name="Freeform 22">
            <a:extLst>
              <a:ext uri="{FF2B5EF4-FFF2-40B4-BE49-F238E27FC236}">
                <a16:creationId xmlns:a16="http://schemas.microsoft.com/office/drawing/2014/main" id="{F1067AD9-C71A-05F2-537F-D1584E079776}"/>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3" name="Freeform 21">
            <a:extLst>
              <a:ext uri="{FF2B5EF4-FFF2-40B4-BE49-F238E27FC236}">
                <a16:creationId xmlns:a16="http://schemas.microsoft.com/office/drawing/2014/main" id="{B8C4227A-7F85-847E-5092-ED8245B0C9DB}"/>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4" name="Freeform 22">
            <a:extLst>
              <a:ext uri="{FF2B5EF4-FFF2-40B4-BE49-F238E27FC236}">
                <a16:creationId xmlns:a16="http://schemas.microsoft.com/office/drawing/2014/main" id="{890052E9-C95A-334C-6906-B113BBD153BC}"/>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5" name="Freeform 21">
            <a:extLst>
              <a:ext uri="{FF2B5EF4-FFF2-40B4-BE49-F238E27FC236}">
                <a16:creationId xmlns:a16="http://schemas.microsoft.com/office/drawing/2014/main" id="{DDBAF4EB-7E9A-609F-0D99-FE2DD00F5AE0}"/>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6" name="Freeform 22">
            <a:extLst>
              <a:ext uri="{FF2B5EF4-FFF2-40B4-BE49-F238E27FC236}">
                <a16:creationId xmlns:a16="http://schemas.microsoft.com/office/drawing/2014/main" id="{67823A77-FC3E-E9E9-426F-4F83212B1C09}"/>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7" name="Freeform 21">
            <a:extLst>
              <a:ext uri="{FF2B5EF4-FFF2-40B4-BE49-F238E27FC236}">
                <a16:creationId xmlns:a16="http://schemas.microsoft.com/office/drawing/2014/main" id="{7DF353E6-1C97-56C4-E7F6-8162A26E5EE6}"/>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8" name="Freeform 22">
            <a:extLst>
              <a:ext uri="{FF2B5EF4-FFF2-40B4-BE49-F238E27FC236}">
                <a16:creationId xmlns:a16="http://schemas.microsoft.com/office/drawing/2014/main" id="{9763FEA4-97E3-59FF-C663-94B38B9B92F7}"/>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9" name="Freeform 21">
            <a:extLst>
              <a:ext uri="{FF2B5EF4-FFF2-40B4-BE49-F238E27FC236}">
                <a16:creationId xmlns:a16="http://schemas.microsoft.com/office/drawing/2014/main" id="{38CF7114-F885-720F-5190-80B4434AEB0F}"/>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60" name="Freeform 22">
            <a:extLst>
              <a:ext uri="{FF2B5EF4-FFF2-40B4-BE49-F238E27FC236}">
                <a16:creationId xmlns:a16="http://schemas.microsoft.com/office/drawing/2014/main" id="{861B0345-9254-613F-E0A2-E2D805A81FA3}"/>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1" name="Freeform 21">
            <a:extLst>
              <a:ext uri="{FF2B5EF4-FFF2-40B4-BE49-F238E27FC236}">
                <a16:creationId xmlns:a16="http://schemas.microsoft.com/office/drawing/2014/main" id="{3B0ACD4C-BA9A-38C5-B149-6B7B5274CDC6}"/>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62" name="Freeform 22">
            <a:extLst>
              <a:ext uri="{FF2B5EF4-FFF2-40B4-BE49-F238E27FC236}">
                <a16:creationId xmlns:a16="http://schemas.microsoft.com/office/drawing/2014/main" id="{E9579000-82C3-9524-29C2-AA2140D138DD}"/>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3" name="Freeform 21">
            <a:extLst>
              <a:ext uri="{FF2B5EF4-FFF2-40B4-BE49-F238E27FC236}">
                <a16:creationId xmlns:a16="http://schemas.microsoft.com/office/drawing/2014/main" id="{3FF203CB-E0D8-CE19-FC1B-149295ED052C}"/>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64" name="Freeform 22">
            <a:extLst>
              <a:ext uri="{FF2B5EF4-FFF2-40B4-BE49-F238E27FC236}">
                <a16:creationId xmlns:a16="http://schemas.microsoft.com/office/drawing/2014/main" id="{95DE5CC0-1183-EBC4-559C-5458E5A15FE1}"/>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6" name="Freeform 21">
            <a:extLst>
              <a:ext uri="{FF2B5EF4-FFF2-40B4-BE49-F238E27FC236}">
                <a16:creationId xmlns:a16="http://schemas.microsoft.com/office/drawing/2014/main" id="{EF158531-ABB9-120F-86CA-E8CB2AC75588}"/>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67" name="Freeform 22">
            <a:extLst>
              <a:ext uri="{FF2B5EF4-FFF2-40B4-BE49-F238E27FC236}">
                <a16:creationId xmlns:a16="http://schemas.microsoft.com/office/drawing/2014/main" id="{C5E1BCB1-C0D4-7FEE-B8A5-ABFC17AE0C63}"/>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8" name="Freeform 21">
            <a:extLst>
              <a:ext uri="{FF2B5EF4-FFF2-40B4-BE49-F238E27FC236}">
                <a16:creationId xmlns:a16="http://schemas.microsoft.com/office/drawing/2014/main" id="{CE8FF379-33A0-D798-E466-37F6A49B1AB9}"/>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69" name="Freeform 22">
            <a:extLst>
              <a:ext uri="{FF2B5EF4-FFF2-40B4-BE49-F238E27FC236}">
                <a16:creationId xmlns:a16="http://schemas.microsoft.com/office/drawing/2014/main" id="{F6861965-F238-8CA3-F976-F6846FBC528C}"/>
              </a:ext>
            </a:extLst>
          </p:cNvPr>
          <p:cNvSpPr/>
          <p:nvPr/>
        </p:nvSpPr>
        <p:spPr>
          <a:xfrm>
            <a:off x="17599558" y="490079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70" name="TextBox 34">
            <a:extLst>
              <a:ext uri="{FF2B5EF4-FFF2-40B4-BE49-F238E27FC236}">
                <a16:creationId xmlns:a16="http://schemas.microsoft.com/office/drawing/2014/main" id="{CE6E304F-FCD0-6C92-354A-33E5FAA4EB85}"/>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71" name="Freeform 97">
            <a:extLst>
              <a:ext uri="{FF2B5EF4-FFF2-40B4-BE49-F238E27FC236}">
                <a16:creationId xmlns:a16="http://schemas.microsoft.com/office/drawing/2014/main" id="{03CC0676-2C07-31BC-3AF0-5E7A00231A33}"/>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26" name="Freeform 97">
            <a:extLst>
              <a:ext uri="{FF2B5EF4-FFF2-40B4-BE49-F238E27FC236}">
                <a16:creationId xmlns:a16="http://schemas.microsoft.com/office/drawing/2014/main" id="{41AA9057-22B2-818E-FAAC-DB96C75808B4}"/>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72" name="TextBox 114">
            <a:extLst>
              <a:ext uri="{FF2B5EF4-FFF2-40B4-BE49-F238E27FC236}">
                <a16:creationId xmlns:a16="http://schemas.microsoft.com/office/drawing/2014/main" id="{077667AD-FA18-0FF0-5B30-3BD9109D15A4}"/>
              </a:ext>
            </a:extLst>
          </p:cNvPr>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18" name="Resim 17" descr="siyah, karanlık içeren bir resim&#10;&#10;Yapay zeka tarafından oluşturulan içerik yanlış olabilir.">
            <a:extLst>
              <a:ext uri="{FF2B5EF4-FFF2-40B4-BE49-F238E27FC236}">
                <a16:creationId xmlns:a16="http://schemas.microsoft.com/office/drawing/2014/main" id="{6978FB51-7868-2FE3-21C1-60B194B28928}"/>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73" name="Freeform 10">
            <a:extLst>
              <a:ext uri="{FF2B5EF4-FFF2-40B4-BE49-F238E27FC236}">
                <a16:creationId xmlns:a16="http://schemas.microsoft.com/office/drawing/2014/main" id="{5768E42D-542B-A660-33EE-3438FA1EDE11}"/>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3" name="AutoShape 11">
            <a:extLst>
              <a:ext uri="{FF2B5EF4-FFF2-40B4-BE49-F238E27FC236}">
                <a16:creationId xmlns:a16="http://schemas.microsoft.com/office/drawing/2014/main" id="{F18C6BB9-05AC-C2C9-1B5F-CFDEDDE93EF5}"/>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74" name="AutoShape 6">
            <a:extLst>
              <a:ext uri="{FF2B5EF4-FFF2-40B4-BE49-F238E27FC236}">
                <a16:creationId xmlns:a16="http://schemas.microsoft.com/office/drawing/2014/main" id="{0EC1B58E-7562-9D74-9CEA-00C544612393}"/>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428884" y="1284232"/>
            <a:ext cx="17171515" cy="3675"/>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p:cNvSpPr/>
          <p:nvPr/>
        </p:nvSpPr>
        <p:spPr>
          <a:xfrm>
            <a:off x="428884" y="-176038"/>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p:cNvSpPr txBox="1">
            <a:spLocks noGrp="1" noRot="1" noMove="1" noResize="1" noEditPoints="1" noAdjustHandles="1" noChangeArrowheads="1" noChangeShapeType="1"/>
          </p:cNvSpPr>
          <p:nvPr/>
        </p:nvSpPr>
        <p:spPr>
          <a:xfrm>
            <a:off x="3814152" y="315724"/>
            <a:ext cx="10715094" cy="820738"/>
          </a:xfrm>
          <a:prstGeom prst="rect">
            <a:avLst/>
          </a:prstGeom>
        </p:spPr>
        <p:txBody>
          <a:bodyPr lIns="0" tIns="0" rIns="0" bIns="0" rtlCol="0" anchor="t">
            <a:spAutoFit/>
          </a:bodyPr>
          <a:lstStyle/>
          <a:p>
            <a:pPr algn="ctr">
              <a:lnSpc>
                <a:spcPts val="6399"/>
              </a:lnSpc>
              <a:spcBef>
                <a:spcPct val="0"/>
              </a:spcBef>
            </a:pPr>
            <a:r>
              <a:rPr lang="en-US" sz="6399">
                <a:solidFill>
                  <a:srgbClr val="1A426A"/>
                </a:solidFill>
                <a:latin typeface="Active Heart"/>
              </a:rPr>
              <a:t>TEŞEKKÜRLER</a:t>
            </a:r>
          </a:p>
        </p:txBody>
      </p:sp>
      <p:sp>
        <p:nvSpPr>
          <p:cNvPr id="9" name="TextBox 9"/>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0" name="TextBox 10"/>
          <p:cNvSpPr txBox="1">
            <a:spLocks/>
          </p:cNvSpPr>
          <p:nvPr/>
        </p:nvSpPr>
        <p:spPr>
          <a:xfrm>
            <a:off x="17830801" y="9607673"/>
            <a:ext cx="457199" cy="519822"/>
          </a:xfrm>
          <a:prstGeom prst="rect">
            <a:avLst/>
          </a:prstGeom>
        </p:spPr>
        <p:txBody>
          <a:bodyPr wrap="square" lIns="0" tIns="0" rIns="0" bIns="0" rtlCol="0" anchor="t">
            <a:spAutoFit/>
          </a:bodyPr>
          <a:lstStyle/>
          <a:p>
            <a:pPr algn="ctr">
              <a:lnSpc>
                <a:spcPts val="4759"/>
              </a:lnSpc>
            </a:pPr>
            <a:r>
              <a:rPr lang="tr-TR" sz="3399">
                <a:solidFill>
                  <a:srgbClr val="1A426A"/>
                </a:solidFill>
                <a:latin typeface="Active Heart"/>
              </a:rPr>
              <a:t>12</a:t>
            </a:r>
            <a:endParaRPr lang="en-US" sz="3399">
              <a:solidFill>
                <a:srgbClr val="1A426A"/>
              </a:solidFill>
              <a:latin typeface="Active Heart"/>
            </a:endParaRPr>
          </a:p>
        </p:txBody>
      </p:sp>
      <p:sp>
        <p:nvSpPr>
          <p:cNvPr id="11" name="Freeform 11"/>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3" name="Freeform 13"/>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4" name="Freeform 14"/>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5" name="Freeform 15"/>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6" name="TextBox 16"/>
          <p:cNvSpPr txBox="1">
            <a:spLocks noGrp="1" noRot="1" noMove="1" noResize="1" noEditPoints="1" noAdjustHandles="1" noChangeArrowheads="1" noChangeShapeType="1"/>
          </p:cNvSpPr>
          <p:nvPr/>
        </p:nvSpPr>
        <p:spPr>
          <a:xfrm>
            <a:off x="753578" y="9834486"/>
            <a:ext cx="2130891"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19" name="Freeform 19"/>
          <p:cNvSpPr>
            <a:spLocks/>
          </p:cNvSpPr>
          <p:nvPr/>
        </p:nvSpPr>
        <p:spPr>
          <a:xfrm>
            <a:off x="6553200" y="1737434"/>
            <a:ext cx="10885957" cy="4564842"/>
          </a:xfrm>
          <a:custGeom>
            <a:avLst/>
            <a:gdLst/>
            <a:ahLst/>
            <a:cxnLst/>
            <a:rect l="l" t="t" r="r" b="b"/>
            <a:pathLst>
              <a:path w="9516598" h="6399912">
                <a:moveTo>
                  <a:pt x="0" y="0"/>
                </a:moveTo>
                <a:lnTo>
                  <a:pt x="9516597" y="0"/>
                </a:lnTo>
                <a:lnTo>
                  <a:pt x="9516597" y="6399912"/>
                </a:lnTo>
                <a:lnTo>
                  <a:pt x="0" y="63999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21" name="TextBox 20"/>
          <p:cNvSpPr txBox="1"/>
          <p:nvPr/>
        </p:nvSpPr>
        <p:spPr>
          <a:xfrm>
            <a:off x="8637801" y="3365248"/>
            <a:ext cx="8219840" cy="320601"/>
          </a:xfrm>
          <a:prstGeom prst="rect">
            <a:avLst/>
          </a:prstGeom>
        </p:spPr>
        <p:txBody>
          <a:bodyPr wrap="square" lIns="0" tIns="0" rIns="0" bIns="0" rtlCol="0" anchor="t">
            <a:spAutoFit/>
          </a:bodyPr>
          <a:lstStyle/>
          <a:p>
            <a:pPr marL="194310" lvl="1">
              <a:lnSpc>
                <a:spcPts val="2520"/>
              </a:lnSpc>
            </a:pPr>
            <a:r>
              <a:rPr lang="en-US" sz="2800" dirty="0">
                <a:latin typeface="Aileron Bold"/>
              </a:rPr>
              <a:t>SAĞLIK PARMAKLARINIZIN UCUNDA!!! &lt;3</a:t>
            </a:r>
          </a:p>
        </p:txBody>
      </p:sp>
      <p:sp>
        <p:nvSpPr>
          <p:cNvPr id="20" name="TextBox 114">
            <a:extLst>
              <a:ext uri="{FF2B5EF4-FFF2-40B4-BE49-F238E27FC236}">
                <a16:creationId xmlns:a16="http://schemas.microsoft.com/office/drawing/2014/main" id="{B53ABA83-6998-9228-A80B-9E582C026CA8}"/>
              </a:ext>
            </a:extLst>
          </p:cNvPr>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22" name="Resim 21" descr="oyuncak, çizgi film, otomat, robot içeren bir resim&#10;&#10;Yapay zeka tarafından oluşturulmuş içerik yanlış olabilir.">
            <a:extLst>
              <a:ext uri="{FF2B5EF4-FFF2-40B4-BE49-F238E27FC236}">
                <a16:creationId xmlns:a16="http://schemas.microsoft.com/office/drawing/2014/main" id="{51271AC7-0987-459A-B244-24C4423B1E6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6800" y="2935223"/>
            <a:ext cx="5735161" cy="5576363"/>
          </a:xfrm>
          <a:prstGeom prst="rect">
            <a:avLst/>
          </a:prstGeom>
        </p:spPr>
      </p:pic>
      <p:pic>
        <p:nvPicPr>
          <p:cNvPr id="24" name="Resim 23" descr="siyah, karanlık içeren bir resim&#10;&#10;Yapay zeka tarafından oluşturulan içerik yanlış olabilir.">
            <a:extLst>
              <a:ext uri="{FF2B5EF4-FFF2-40B4-BE49-F238E27FC236}">
                <a16:creationId xmlns:a16="http://schemas.microsoft.com/office/drawing/2014/main" id="{7101F50E-72F3-88E8-A07F-D853D5A9237E}"/>
              </a:ext>
            </a:extLst>
          </p:cNvPr>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25" name="Freeform 10">
            <a:extLst>
              <a:ext uri="{FF2B5EF4-FFF2-40B4-BE49-F238E27FC236}">
                <a16:creationId xmlns:a16="http://schemas.microsoft.com/office/drawing/2014/main" id="{268512C5-9B7D-88FA-A3C0-AA9BEB855D82}"/>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26" name="AutoShape 11">
            <a:extLst>
              <a:ext uri="{FF2B5EF4-FFF2-40B4-BE49-F238E27FC236}">
                <a16:creationId xmlns:a16="http://schemas.microsoft.com/office/drawing/2014/main" id="{06F7182A-2F75-CC35-0CCE-F6CCD2ED2006}"/>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27" name="AutoShape 6">
            <a:extLst>
              <a:ext uri="{FF2B5EF4-FFF2-40B4-BE49-F238E27FC236}">
                <a16:creationId xmlns:a16="http://schemas.microsoft.com/office/drawing/2014/main" id="{077CA28C-2F25-0355-4EB2-E981A9BE69EE}"/>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19895" y="1348907"/>
            <a:ext cx="16980723" cy="0"/>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p:cNvSpPr>
            <a:spLocks noGrp="1" noRot="1" noMove="1" noResize="1" noEditPoints="1" noAdjustHandles="1" noChangeArrowheads="1" noChangeShapeType="1"/>
          </p:cNvSpPr>
          <p:nvPr/>
        </p:nvSpPr>
        <p:spPr>
          <a:xfrm>
            <a:off x="156051" y="-185131"/>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6" name="Freeform 6"/>
          <p:cNvSpPr>
            <a:spLocks/>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Freeform 8"/>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9" name="Freeform 9"/>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0" name="Freeform 10"/>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2" name="TextBox 12"/>
          <p:cNvSpPr txBox="1">
            <a:spLocks noGrp="1" noRot="1" noMove="1" noResize="1" noEditPoints="1" noAdjustHandles="1" noChangeArrowheads="1" noChangeShapeType="1"/>
          </p:cNvSpPr>
          <p:nvPr/>
        </p:nvSpPr>
        <p:spPr>
          <a:xfrm>
            <a:off x="5929895" y="357001"/>
            <a:ext cx="7407793" cy="820738"/>
          </a:xfrm>
          <a:prstGeom prst="rect">
            <a:avLst/>
          </a:prstGeom>
        </p:spPr>
        <p:txBody>
          <a:bodyPr wrap="square" lIns="0" tIns="0" rIns="0" bIns="0" rtlCol="0" anchor="t">
            <a:spAutoFit/>
          </a:bodyPr>
          <a:lstStyle/>
          <a:p>
            <a:pPr algn="ctr">
              <a:lnSpc>
                <a:spcPts val="6399"/>
              </a:lnSpc>
              <a:spcBef>
                <a:spcPct val="0"/>
              </a:spcBef>
            </a:pPr>
            <a:r>
              <a:rPr lang="en-US" sz="6399">
                <a:solidFill>
                  <a:srgbClr val="1A426A"/>
                </a:solidFill>
                <a:latin typeface="Active Heart"/>
              </a:rPr>
              <a:t>TAKIM TANITIMI</a:t>
            </a:r>
          </a:p>
        </p:txBody>
      </p:sp>
      <p:sp>
        <p:nvSpPr>
          <p:cNvPr id="13" name="TextBox 13"/>
          <p:cNvSpPr txBox="1">
            <a:spLocks/>
          </p:cNvSpPr>
          <p:nvPr/>
        </p:nvSpPr>
        <p:spPr>
          <a:xfrm>
            <a:off x="753578" y="9834486"/>
            <a:ext cx="2130891"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14" name="TextBox 14"/>
          <p:cNvSpPr txBox="1">
            <a:spLocks noGrp="1" noRot="1" noMove="1" noResize="1" noEditPoints="1" noAdjustHandles="1" noChangeArrowheads="1" noChangeShapeType="1"/>
          </p:cNvSpPr>
          <p:nvPr/>
        </p:nvSpPr>
        <p:spPr>
          <a:xfrm>
            <a:off x="17964460" y="9607673"/>
            <a:ext cx="115342" cy="647065"/>
          </a:xfrm>
          <a:prstGeom prst="rect">
            <a:avLst/>
          </a:prstGeom>
        </p:spPr>
        <p:txBody>
          <a:bodyPr lIns="0" tIns="0" rIns="0" bIns="0" rtlCol="0" anchor="t">
            <a:spAutoFit/>
          </a:bodyPr>
          <a:lstStyle/>
          <a:p>
            <a:pPr algn="ctr">
              <a:lnSpc>
                <a:spcPts val="4759"/>
              </a:lnSpc>
            </a:pPr>
            <a:r>
              <a:rPr lang="en-US" sz="3399">
                <a:solidFill>
                  <a:srgbClr val="1A426A"/>
                </a:solidFill>
                <a:latin typeface="Active Heart"/>
              </a:rPr>
              <a:t>1</a:t>
            </a:r>
          </a:p>
        </p:txBody>
      </p:sp>
      <p:sp>
        <p:nvSpPr>
          <p:cNvPr id="113" name="TextBox 113"/>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14" name="TextBox 114"/>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sp>
        <p:nvSpPr>
          <p:cNvPr id="30" name="AutoShape 20">
            <a:extLst>
              <a:ext uri="{FF2B5EF4-FFF2-40B4-BE49-F238E27FC236}">
                <a16:creationId xmlns:a16="http://schemas.microsoft.com/office/drawing/2014/main" id="{5A624281-7678-3555-B699-E00E5F4E5508}"/>
              </a:ext>
            </a:extLst>
          </p:cNvPr>
          <p:cNvSpPr/>
          <p:nvPr/>
        </p:nvSpPr>
        <p:spPr>
          <a:xfrm>
            <a:off x="5859802" y="4147467"/>
            <a:ext cx="3600486" cy="1216358"/>
          </a:xfrm>
          <a:prstGeom prst="rect">
            <a:avLst/>
          </a:prstGeom>
          <a:solidFill>
            <a:schemeClr val="tx2">
              <a:lumMod val="20000"/>
              <a:lumOff val="80000"/>
            </a:schemeClr>
          </a:solidFill>
        </p:spPr>
        <p:txBody>
          <a:bodyPr/>
          <a:lstStyle/>
          <a:p>
            <a:endParaRPr lang="tr-TR"/>
          </a:p>
        </p:txBody>
      </p:sp>
      <p:sp>
        <p:nvSpPr>
          <p:cNvPr id="35" name="AutoShape 22">
            <a:extLst>
              <a:ext uri="{FF2B5EF4-FFF2-40B4-BE49-F238E27FC236}">
                <a16:creationId xmlns:a16="http://schemas.microsoft.com/office/drawing/2014/main" id="{9ADDB584-EEE0-C1A3-EE24-01FE9943FBC7}"/>
              </a:ext>
            </a:extLst>
          </p:cNvPr>
          <p:cNvSpPr/>
          <p:nvPr/>
        </p:nvSpPr>
        <p:spPr>
          <a:xfrm>
            <a:off x="5859802" y="2813826"/>
            <a:ext cx="3600486" cy="1216358"/>
          </a:xfrm>
          <a:prstGeom prst="rect">
            <a:avLst/>
          </a:prstGeom>
          <a:solidFill>
            <a:schemeClr val="accent1">
              <a:lumMod val="40000"/>
              <a:lumOff val="60000"/>
              <a:alpha val="80000"/>
            </a:schemeClr>
          </a:solidFill>
          <a:ln cap="sq">
            <a:noFill/>
            <a:prstDash val="solid"/>
            <a:miter/>
          </a:ln>
        </p:spPr>
        <p:txBody>
          <a:bodyPr/>
          <a:lstStyle/>
          <a:p>
            <a:endParaRPr lang="tr-TR"/>
          </a:p>
        </p:txBody>
      </p:sp>
      <p:sp>
        <p:nvSpPr>
          <p:cNvPr id="55" name="Freeform 52">
            <a:extLst>
              <a:ext uri="{FF2B5EF4-FFF2-40B4-BE49-F238E27FC236}">
                <a16:creationId xmlns:a16="http://schemas.microsoft.com/office/drawing/2014/main" id="{3C978E3D-A888-BFED-4F90-8600F8DE4C3D}"/>
              </a:ext>
            </a:extLst>
          </p:cNvPr>
          <p:cNvSpPr>
            <a:spLocks/>
          </p:cNvSpPr>
          <p:nvPr/>
        </p:nvSpPr>
        <p:spPr>
          <a:xfrm rot="10800000">
            <a:off x="3421682" y="4580232"/>
            <a:ext cx="173874" cy="150401"/>
          </a:xfrm>
          <a:custGeom>
            <a:avLst/>
            <a:gdLst/>
            <a:ahLst/>
            <a:cxnLst/>
            <a:rect l="l" t="t" r="r" b="b"/>
            <a:pathLst>
              <a:path w="173874" h="150401">
                <a:moveTo>
                  <a:pt x="0" y="0"/>
                </a:moveTo>
                <a:lnTo>
                  <a:pt x="173873" y="0"/>
                </a:lnTo>
                <a:lnTo>
                  <a:pt x="173873" y="150401"/>
                </a:lnTo>
                <a:lnTo>
                  <a:pt x="0" y="1504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56" name="TextBox 62">
            <a:extLst>
              <a:ext uri="{FF2B5EF4-FFF2-40B4-BE49-F238E27FC236}">
                <a16:creationId xmlns:a16="http://schemas.microsoft.com/office/drawing/2014/main" id="{5A225894-DDC3-7C1F-EC8F-326F12464439}"/>
              </a:ext>
            </a:extLst>
          </p:cNvPr>
          <p:cNvSpPr txBox="1"/>
          <p:nvPr/>
        </p:nvSpPr>
        <p:spPr>
          <a:xfrm>
            <a:off x="2125614" y="2315187"/>
            <a:ext cx="2745589" cy="410268"/>
          </a:xfrm>
          <a:prstGeom prst="rect">
            <a:avLst/>
          </a:prstGeom>
        </p:spPr>
        <p:txBody>
          <a:bodyPr lIns="0" tIns="0" rIns="0" bIns="0" rtlCol="0" anchor="t">
            <a:spAutoFit/>
          </a:bodyPr>
          <a:lstStyle/>
          <a:p>
            <a:pPr marL="0" lvl="0" indent="0" algn="ctr">
              <a:lnSpc>
                <a:spcPts val="3225"/>
              </a:lnSpc>
              <a:spcBef>
                <a:spcPct val="0"/>
              </a:spcBef>
            </a:pPr>
            <a:r>
              <a:rPr lang="en-US" sz="2462" spc="73">
                <a:solidFill>
                  <a:srgbClr val="1A426A"/>
                </a:solidFill>
                <a:latin typeface="Aileron Ultra-Bold"/>
              </a:rPr>
              <a:t>TAKIM YAPISI</a:t>
            </a:r>
          </a:p>
        </p:txBody>
      </p:sp>
      <p:sp>
        <p:nvSpPr>
          <p:cNvPr id="57" name="TextBox 63">
            <a:extLst>
              <a:ext uri="{FF2B5EF4-FFF2-40B4-BE49-F238E27FC236}">
                <a16:creationId xmlns:a16="http://schemas.microsoft.com/office/drawing/2014/main" id="{555F64C0-6040-C602-E0FC-469EF04F3DF0}"/>
              </a:ext>
            </a:extLst>
          </p:cNvPr>
          <p:cNvSpPr txBox="1"/>
          <p:nvPr/>
        </p:nvSpPr>
        <p:spPr>
          <a:xfrm>
            <a:off x="7282434" y="2950934"/>
            <a:ext cx="1732974" cy="519053"/>
          </a:xfrm>
          <a:prstGeom prst="rect">
            <a:avLst/>
          </a:prstGeom>
        </p:spPr>
        <p:txBody>
          <a:bodyPr lIns="0" tIns="0" rIns="0" bIns="0" rtlCol="0" anchor="t">
            <a:spAutoFit/>
          </a:bodyPr>
          <a:lstStyle/>
          <a:p>
            <a:pPr algn="ctr">
              <a:lnSpc>
                <a:spcPts val="2088"/>
              </a:lnSpc>
            </a:pPr>
            <a:r>
              <a:rPr lang="en-US" sz="1450">
                <a:latin typeface="Aileron"/>
              </a:rPr>
              <a:t>Berk Talha Aslan</a:t>
            </a:r>
            <a:endParaRPr lang="tr-TR"/>
          </a:p>
          <a:p>
            <a:pPr algn="ctr">
              <a:lnSpc>
                <a:spcPts val="2088"/>
              </a:lnSpc>
            </a:pPr>
            <a:r>
              <a:rPr lang="en-US" sz="1450" err="1">
                <a:latin typeface="Aileron"/>
              </a:rPr>
              <a:t>Üniversite</a:t>
            </a:r>
            <a:r>
              <a:rPr lang="en-US" sz="1450">
                <a:latin typeface="Aileron"/>
              </a:rPr>
              <a:t> </a:t>
            </a:r>
            <a:r>
              <a:rPr lang="en-US" sz="1450" err="1">
                <a:latin typeface="Aileron"/>
              </a:rPr>
              <a:t>Öğrencisi</a:t>
            </a:r>
          </a:p>
        </p:txBody>
      </p:sp>
      <p:sp>
        <p:nvSpPr>
          <p:cNvPr id="68" name="TextBox 64">
            <a:extLst>
              <a:ext uri="{FF2B5EF4-FFF2-40B4-BE49-F238E27FC236}">
                <a16:creationId xmlns:a16="http://schemas.microsoft.com/office/drawing/2014/main" id="{55C710D5-E21F-C4CD-F401-1E47F19FF43B}"/>
              </a:ext>
            </a:extLst>
          </p:cNvPr>
          <p:cNvSpPr txBox="1"/>
          <p:nvPr/>
        </p:nvSpPr>
        <p:spPr>
          <a:xfrm>
            <a:off x="2521712" y="4234737"/>
            <a:ext cx="1959088" cy="234744"/>
          </a:xfrm>
          <a:prstGeom prst="rect">
            <a:avLst/>
          </a:prstGeom>
        </p:spPr>
        <p:txBody>
          <a:bodyPr lIns="0" tIns="0" rIns="0" bIns="0" rtlCol="0" anchor="t">
            <a:spAutoFit/>
          </a:bodyPr>
          <a:lstStyle/>
          <a:p>
            <a:pPr algn="ctr">
              <a:lnSpc>
                <a:spcPts val="2010"/>
              </a:lnSpc>
            </a:pPr>
            <a:r>
              <a:rPr lang="tr-TR" sz="1436">
                <a:solidFill>
                  <a:srgbClr val="191919"/>
                </a:solidFill>
                <a:latin typeface="Aileron Bold"/>
              </a:rPr>
              <a:t>TAKIM DANIŞMANI</a:t>
            </a:r>
            <a:endParaRPr lang="en-US" sz="1436">
              <a:solidFill>
                <a:srgbClr val="191919"/>
              </a:solidFill>
              <a:latin typeface="Aileron Bold"/>
            </a:endParaRPr>
          </a:p>
        </p:txBody>
      </p:sp>
      <p:sp>
        <p:nvSpPr>
          <p:cNvPr id="69" name="TextBox 65">
            <a:extLst>
              <a:ext uri="{FF2B5EF4-FFF2-40B4-BE49-F238E27FC236}">
                <a16:creationId xmlns:a16="http://schemas.microsoft.com/office/drawing/2014/main" id="{674F57B6-4D78-9CC9-0CDE-F6453A347B23}"/>
              </a:ext>
            </a:extLst>
          </p:cNvPr>
          <p:cNvSpPr txBox="1">
            <a:spLocks/>
          </p:cNvSpPr>
          <p:nvPr/>
        </p:nvSpPr>
        <p:spPr>
          <a:xfrm>
            <a:off x="2530353" y="6125132"/>
            <a:ext cx="1959088" cy="746615"/>
          </a:xfrm>
          <a:prstGeom prst="rect">
            <a:avLst/>
          </a:prstGeom>
        </p:spPr>
        <p:txBody>
          <a:bodyPr lIns="0" tIns="0" rIns="0" bIns="0" rtlCol="0" anchor="t">
            <a:spAutoFit/>
          </a:bodyPr>
          <a:lstStyle/>
          <a:p>
            <a:pPr algn="ctr">
              <a:lnSpc>
                <a:spcPts val="2010"/>
              </a:lnSpc>
            </a:pPr>
            <a:r>
              <a:rPr lang="tr-TR" sz="1400">
                <a:solidFill>
                  <a:srgbClr val="191919"/>
                </a:solidFill>
                <a:latin typeface="Aileron Bold"/>
              </a:rPr>
              <a:t>TAKIM KAPTANI</a:t>
            </a:r>
          </a:p>
          <a:p>
            <a:pPr algn="ctr">
              <a:lnSpc>
                <a:spcPts val="2010"/>
              </a:lnSpc>
            </a:pPr>
            <a:r>
              <a:rPr lang="tr-TR" sz="1400">
                <a:solidFill>
                  <a:srgbClr val="191919"/>
                </a:solidFill>
                <a:latin typeface="Aileron Bold"/>
              </a:rPr>
              <a:t>MERT ALİ ALKAN</a:t>
            </a:r>
          </a:p>
          <a:p>
            <a:pPr algn="ctr">
              <a:lnSpc>
                <a:spcPts val="2010"/>
              </a:lnSpc>
            </a:pPr>
            <a:endParaRPr lang="tr-TR" sz="1400">
              <a:solidFill>
                <a:srgbClr val="191919"/>
              </a:solidFill>
              <a:latin typeface="Aileron Bold"/>
            </a:endParaRPr>
          </a:p>
        </p:txBody>
      </p:sp>
      <p:sp>
        <p:nvSpPr>
          <p:cNvPr id="72" name="TextBox 66">
            <a:extLst>
              <a:ext uri="{FF2B5EF4-FFF2-40B4-BE49-F238E27FC236}">
                <a16:creationId xmlns:a16="http://schemas.microsoft.com/office/drawing/2014/main" id="{FC21A540-BC55-4C3F-3E90-11CAE4A4EEDF}"/>
              </a:ext>
            </a:extLst>
          </p:cNvPr>
          <p:cNvSpPr txBox="1"/>
          <p:nvPr/>
        </p:nvSpPr>
        <p:spPr>
          <a:xfrm>
            <a:off x="7282434" y="4222763"/>
            <a:ext cx="1732974" cy="514051"/>
          </a:xfrm>
          <a:prstGeom prst="rect">
            <a:avLst/>
          </a:prstGeom>
        </p:spPr>
        <p:txBody>
          <a:bodyPr lIns="0" tIns="0" rIns="0" bIns="0" rtlCol="0" anchor="t">
            <a:spAutoFit/>
          </a:bodyPr>
          <a:lstStyle/>
          <a:p>
            <a:pPr algn="ctr">
              <a:lnSpc>
                <a:spcPts val="2088"/>
              </a:lnSpc>
            </a:pPr>
            <a:r>
              <a:rPr lang="en-US" sz="1450">
                <a:latin typeface="Aileron"/>
              </a:rPr>
              <a:t>Umut Türker </a:t>
            </a:r>
          </a:p>
          <a:p>
            <a:pPr algn="ctr">
              <a:lnSpc>
                <a:spcPts val="2088"/>
              </a:lnSpc>
            </a:pPr>
            <a:r>
              <a:rPr lang="en-US" sz="1450" dirty="0" err="1">
                <a:latin typeface="Aileron"/>
              </a:rPr>
              <a:t>Üniversite</a:t>
            </a:r>
            <a:r>
              <a:rPr lang="en-US" sz="1450" dirty="0">
                <a:latin typeface="Aileron"/>
              </a:rPr>
              <a:t> </a:t>
            </a:r>
            <a:r>
              <a:rPr lang="en-US" sz="1450">
                <a:latin typeface="Aileron"/>
              </a:rPr>
              <a:t>Öğrencisi</a:t>
            </a:r>
            <a:endParaRPr lang="en-US" sz="1450" dirty="0">
              <a:latin typeface="Aileron"/>
            </a:endParaRPr>
          </a:p>
        </p:txBody>
      </p:sp>
      <p:sp>
        <p:nvSpPr>
          <p:cNvPr id="76" name="Dikdörtgen 75">
            <a:extLst>
              <a:ext uri="{FF2B5EF4-FFF2-40B4-BE49-F238E27FC236}">
                <a16:creationId xmlns:a16="http://schemas.microsoft.com/office/drawing/2014/main" id="{1E447B2A-B1F1-92DF-42FD-A15C2C8320A5}"/>
              </a:ext>
            </a:extLst>
          </p:cNvPr>
          <p:cNvSpPr/>
          <p:nvPr/>
        </p:nvSpPr>
        <p:spPr>
          <a:xfrm>
            <a:off x="2854066" y="2863110"/>
            <a:ext cx="1302593" cy="1192708"/>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7" name="Dikdörtgen 76">
            <a:extLst>
              <a:ext uri="{FF2B5EF4-FFF2-40B4-BE49-F238E27FC236}">
                <a16:creationId xmlns:a16="http://schemas.microsoft.com/office/drawing/2014/main" id="{8F1F71FE-BB66-BADE-1937-0B88BA646E22}"/>
              </a:ext>
            </a:extLst>
          </p:cNvPr>
          <p:cNvSpPr/>
          <p:nvPr/>
        </p:nvSpPr>
        <p:spPr>
          <a:xfrm>
            <a:off x="2858422" y="4829699"/>
            <a:ext cx="1302593" cy="1192708"/>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8" name="Dikdörtgen 77">
            <a:extLst>
              <a:ext uri="{FF2B5EF4-FFF2-40B4-BE49-F238E27FC236}">
                <a16:creationId xmlns:a16="http://schemas.microsoft.com/office/drawing/2014/main" id="{129BC36C-B95F-81BF-A999-7A1F80D11390}"/>
              </a:ext>
            </a:extLst>
          </p:cNvPr>
          <p:cNvSpPr/>
          <p:nvPr/>
        </p:nvSpPr>
        <p:spPr>
          <a:xfrm>
            <a:off x="6067497" y="2910687"/>
            <a:ext cx="1106832" cy="1013895"/>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9" name="Dikdörtgen 78">
            <a:extLst>
              <a:ext uri="{FF2B5EF4-FFF2-40B4-BE49-F238E27FC236}">
                <a16:creationId xmlns:a16="http://schemas.microsoft.com/office/drawing/2014/main" id="{2D2E70F2-18D9-01A4-5ABE-941576E3C4DF}"/>
              </a:ext>
            </a:extLst>
          </p:cNvPr>
          <p:cNvSpPr/>
          <p:nvPr/>
        </p:nvSpPr>
        <p:spPr>
          <a:xfrm>
            <a:off x="6067497" y="4263773"/>
            <a:ext cx="1106832" cy="1013895"/>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3" name="Freeform 40">
            <a:extLst>
              <a:ext uri="{FF2B5EF4-FFF2-40B4-BE49-F238E27FC236}">
                <a16:creationId xmlns:a16="http://schemas.microsoft.com/office/drawing/2014/main" id="{4A576BDD-45A6-6200-628A-0DDE56FBFF45}"/>
              </a:ext>
            </a:extLst>
          </p:cNvPr>
          <p:cNvSpPr/>
          <p:nvPr/>
        </p:nvSpPr>
        <p:spPr>
          <a:xfrm rot="5400000">
            <a:off x="5123505" y="5947207"/>
            <a:ext cx="173874" cy="150401"/>
          </a:xfrm>
          <a:custGeom>
            <a:avLst/>
            <a:gdLst/>
            <a:ahLst/>
            <a:cxnLst/>
            <a:rect l="l" t="t" r="r" b="b"/>
            <a:pathLst>
              <a:path w="173874" h="150401">
                <a:moveTo>
                  <a:pt x="0" y="0"/>
                </a:moveTo>
                <a:lnTo>
                  <a:pt x="173874" y="0"/>
                </a:lnTo>
                <a:lnTo>
                  <a:pt x="173874" y="150401"/>
                </a:lnTo>
                <a:lnTo>
                  <a:pt x="0" y="1504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84" name="Freeform 41">
            <a:extLst>
              <a:ext uri="{FF2B5EF4-FFF2-40B4-BE49-F238E27FC236}">
                <a16:creationId xmlns:a16="http://schemas.microsoft.com/office/drawing/2014/main" id="{A80CD327-2208-B792-6478-47BE92A3E099}"/>
              </a:ext>
            </a:extLst>
          </p:cNvPr>
          <p:cNvSpPr/>
          <p:nvPr/>
        </p:nvSpPr>
        <p:spPr>
          <a:xfrm rot="5400000">
            <a:off x="5148677" y="4539850"/>
            <a:ext cx="173874" cy="150401"/>
          </a:xfrm>
          <a:custGeom>
            <a:avLst/>
            <a:gdLst/>
            <a:ahLst/>
            <a:cxnLst/>
            <a:rect l="l" t="t" r="r" b="b"/>
            <a:pathLst>
              <a:path w="173874" h="150401">
                <a:moveTo>
                  <a:pt x="0" y="0"/>
                </a:moveTo>
                <a:lnTo>
                  <a:pt x="173874" y="0"/>
                </a:lnTo>
                <a:lnTo>
                  <a:pt x="173874" y="150401"/>
                </a:lnTo>
                <a:lnTo>
                  <a:pt x="0" y="1504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85" name="Freeform 42">
            <a:extLst>
              <a:ext uri="{FF2B5EF4-FFF2-40B4-BE49-F238E27FC236}">
                <a16:creationId xmlns:a16="http://schemas.microsoft.com/office/drawing/2014/main" id="{729963FA-9E70-D432-7CB1-4D9E5FF540CD}"/>
              </a:ext>
            </a:extLst>
          </p:cNvPr>
          <p:cNvSpPr/>
          <p:nvPr/>
        </p:nvSpPr>
        <p:spPr>
          <a:xfrm rot="5400000">
            <a:off x="5148677" y="3297327"/>
            <a:ext cx="173874" cy="150401"/>
          </a:xfrm>
          <a:custGeom>
            <a:avLst/>
            <a:gdLst/>
            <a:ahLst/>
            <a:cxnLst/>
            <a:rect l="l" t="t" r="r" b="b"/>
            <a:pathLst>
              <a:path w="173874" h="150401">
                <a:moveTo>
                  <a:pt x="0" y="0"/>
                </a:moveTo>
                <a:lnTo>
                  <a:pt x="173874" y="0"/>
                </a:lnTo>
                <a:lnTo>
                  <a:pt x="173874" y="150401"/>
                </a:lnTo>
                <a:lnTo>
                  <a:pt x="0" y="1504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cxnSp>
        <p:nvCxnSpPr>
          <p:cNvPr id="86" name="Düz Bağlayıcı 85">
            <a:extLst>
              <a:ext uri="{FF2B5EF4-FFF2-40B4-BE49-F238E27FC236}">
                <a16:creationId xmlns:a16="http://schemas.microsoft.com/office/drawing/2014/main" id="{C4F621F3-31AE-A687-AB2A-2268D947AF86}"/>
              </a:ext>
            </a:extLst>
          </p:cNvPr>
          <p:cNvCxnSpPr/>
          <p:nvPr/>
        </p:nvCxnSpPr>
        <p:spPr>
          <a:xfrm flipH="1">
            <a:off x="5054029" y="3158529"/>
            <a:ext cx="27083" cy="42655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Düz Bağlayıcı 86">
            <a:extLst>
              <a:ext uri="{FF2B5EF4-FFF2-40B4-BE49-F238E27FC236}">
                <a16:creationId xmlns:a16="http://schemas.microsoft.com/office/drawing/2014/main" id="{EB312C4A-3DFC-6BCD-66CC-965CBD812A1E}"/>
              </a:ext>
            </a:extLst>
          </p:cNvPr>
          <p:cNvCxnSpPr/>
          <p:nvPr/>
        </p:nvCxnSpPr>
        <p:spPr>
          <a:xfrm flipH="1">
            <a:off x="3421682" y="7459118"/>
            <a:ext cx="1632347" cy="6497"/>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Düz Bağlayıcı 87">
            <a:extLst>
              <a:ext uri="{FF2B5EF4-FFF2-40B4-BE49-F238E27FC236}">
                <a16:creationId xmlns:a16="http://schemas.microsoft.com/office/drawing/2014/main" id="{CC94BF1B-9CCD-74AD-4039-4F494EFE82E1}"/>
              </a:ext>
            </a:extLst>
          </p:cNvPr>
          <p:cNvCxnSpPr/>
          <p:nvPr/>
        </p:nvCxnSpPr>
        <p:spPr>
          <a:xfrm flipV="1">
            <a:off x="3421682" y="6618182"/>
            <a:ext cx="0" cy="854709"/>
          </a:xfrm>
          <a:prstGeom prst="line">
            <a:avLst/>
          </a:prstGeom>
        </p:spPr>
        <p:style>
          <a:lnRef idx="2">
            <a:schemeClr val="accent1"/>
          </a:lnRef>
          <a:fillRef idx="0">
            <a:schemeClr val="accent1"/>
          </a:fillRef>
          <a:effectRef idx="1">
            <a:schemeClr val="accent1"/>
          </a:effectRef>
          <a:fontRef idx="minor">
            <a:schemeClr val="tx1"/>
          </a:fontRef>
        </p:style>
      </p:cxnSp>
      <p:sp>
        <p:nvSpPr>
          <p:cNvPr id="89" name="Akış Çizelgesi: Bağlayıcı 88">
            <a:extLst>
              <a:ext uri="{FF2B5EF4-FFF2-40B4-BE49-F238E27FC236}">
                <a16:creationId xmlns:a16="http://schemas.microsoft.com/office/drawing/2014/main" id="{072ADA32-9441-9222-9BFA-1ED78156A29A}"/>
              </a:ext>
            </a:extLst>
          </p:cNvPr>
          <p:cNvSpPr/>
          <p:nvPr/>
        </p:nvSpPr>
        <p:spPr>
          <a:xfrm>
            <a:off x="3218244" y="4946688"/>
            <a:ext cx="184827" cy="200549"/>
          </a:xfrm>
          <a:prstGeom prst="flowChartConnector">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90" name="Akış Çizelgesi: Bağlayıcı 89">
            <a:extLst>
              <a:ext uri="{FF2B5EF4-FFF2-40B4-BE49-F238E27FC236}">
                <a16:creationId xmlns:a16="http://schemas.microsoft.com/office/drawing/2014/main" id="{BC76A288-6781-010E-4DE9-A01EFB7C2271}"/>
              </a:ext>
            </a:extLst>
          </p:cNvPr>
          <p:cNvSpPr/>
          <p:nvPr/>
        </p:nvSpPr>
        <p:spPr>
          <a:xfrm>
            <a:off x="4955780" y="2990833"/>
            <a:ext cx="184827" cy="200549"/>
          </a:xfrm>
          <a:prstGeom prst="flowChartConnector">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141" name="Freeform 96">
            <a:extLst>
              <a:ext uri="{FF2B5EF4-FFF2-40B4-BE49-F238E27FC236}">
                <a16:creationId xmlns:a16="http://schemas.microsoft.com/office/drawing/2014/main" id="{3859E019-FAB2-AD43-E836-D3E5A6ACBA36}"/>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42" name="AutoShape 20">
            <a:extLst>
              <a:ext uri="{FF2B5EF4-FFF2-40B4-BE49-F238E27FC236}">
                <a16:creationId xmlns:a16="http://schemas.microsoft.com/office/drawing/2014/main" id="{FC2B5432-A812-5E8A-2201-A778EC5EE5E4}"/>
              </a:ext>
            </a:extLst>
          </p:cNvPr>
          <p:cNvSpPr/>
          <p:nvPr/>
        </p:nvSpPr>
        <p:spPr>
          <a:xfrm flipH="1" flipV="1">
            <a:off x="17692064" y="1619816"/>
            <a:ext cx="18018" cy="7342221"/>
          </a:xfrm>
          <a:prstGeom prst="line">
            <a:avLst/>
          </a:prstGeom>
          <a:ln w="38100" cap="flat">
            <a:solidFill>
              <a:srgbClr val="344C54"/>
            </a:solidFill>
            <a:prstDash val="solid"/>
            <a:headEnd type="none" w="sm" len="sm"/>
            <a:tailEnd type="none" w="sm" len="sm"/>
          </a:ln>
        </p:spPr>
        <p:txBody>
          <a:bodyPr/>
          <a:lstStyle/>
          <a:p>
            <a:endParaRPr lang="tr-TR"/>
          </a:p>
        </p:txBody>
      </p:sp>
      <p:sp>
        <p:nvSpPr>
          <p:cNvPr id="171" name="Freeform 97">
            <a:extLst>
              <a:ext uri="{FF2B5EF4-FFF2-40B4-BE49-F238E27FC236}">
                <a16:creationId xmlns:a16="http://schemas.microsoft.com/office/drawing/2014/main" id="{42A330FF-A8A2-6DFF-77F4-4AC8E9AFE3F2}"/>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72" name="Freeform 96">
            <a:extLst>
              <a:ext uri="{FF2B5EF4-FFF2-40B4-BE49-F238E27FC236}">
                <a16:creationId xmlns:a16="http://schemas.microsoft.com/office/drawing/2014/main" id="{C81AD268-F5D8-96D4-CB41-2711D2B2DF52}"/>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5" name="Freeform 96">
            <a:extLst>
              <a:ext uri="{FF2B5EF4-FFF2-40B4-BE49-F238E27FC236}">
                <a16:creationId xmlns:a16="http://schemas.microsoft.com/office/drawing/2014/main" id="{45870732-0325-D24D-EEFC-79361E26B996}"/>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6" name="TextBox 34">
            <a:extLst>
              <a:ext uri="{FF2B5EF4-FFF2-40B4-BE49-F238E27FC236}">
                <a16:creationId xmlns:a16="http://schemas.microsoft.com/office/drawing/2014/main" id="{1B821A02-56E0-0354-F024-815643C3E92E}"/>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17" name="TextBox 35">
            <a:extLst>
              <a:ext uri="{FF2B5EF4-FFF2-40B4-BE49-F238E27FC236}">
                <a16:creationId xmlns:a16="http://schemas.microsoft.com/office/drawing/2014/main" id="{4731AFA0-E0B5-65F9-3382-352F6E3E2327}"/>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18" name="TextBox 36">
            <a:extLst>
              <a:ext uri="{FF2B5EF4-FFF2-40B4-BE49-F238E27FC236}">
                <a16:creationId xmlns:a16="http://schemas.microsoft.com/office/drawing/2014/main" id="{4423639D-BE4E-2BD9-D0DD-DC9388D33A41}"/>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19" name="TextBox 37">
            <a:extLst>
              <a:ext uri="{FF2B5EF4-FFF2-40B4-BE49-F238E27FC236}">
                <a16:creationId xmlns:a16="http://schemas.microsoft.com/office/drawing/2014/main" id="{A2DE47A5-E9B2-93C9-D40F-95B169C62270}"/>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20" name="TextBox 38">
            <a:extLst>
              <a:ext uri="{FF2B5EF4-FFF2-40B4-BE49-F238E27FC236}">
                <a16:creationId xmlns:a16="http://schemas.microsoft.com/office/drawing/2014/main" id="{3AD967E6-E8BD-9674-4D22-D3ED4AF13B8C}"/>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21" name="TextBox 39">
            <a:extLst>
              <a:ext uri="{FF2B5EF4-FFF2-40B4-BE49-F238E27FC236}">
                <a16:creationId xmlns:a16="http://schemas.microsoft.com/office/drawing/2014/main" id="{E1B36A9C-1EB5-BD4A-8858-05D6402EEC80}"/>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22" name="Freeform 45">
            <a:extLst>
              <a:ext uri="{FF2B5EF4-FFF2-40B4-BE49-F238E27FC236}">
                <a16:creationId xmlns:a16="http://schemas.microsoft.com/office/drawing/2014/main" id="{F6BECA5B-EB3C-19F8-8574-45F0D874F348}"/>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23" name="Freeform 47">
            <a:extLst>
              <a:ext uri="{FF2B5EF4-FFF2-40B4-BE49-F238E27FC236}">
                <a16:creationId xmlns:a16="http://schemas.microsoft.com/office/drawing/2014/main" id="{473EA848-A438-160A-B6DF-AD97A62FD565}"/>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24" name="Freeform 22">
            <a:extLst>
              <a:ext uri="{FF2B5EF4-FFF2-40B4-BE49-F238E27FC236}">
                <a16:creationId xmlns:a16="http://schemas.microsoft.com/office/drawing/2014/main" id="{0038F425-5460-01C5-FB27-AF82F0C5CD22}"/>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25" name="Freeform 44">
            <a:extLst>
              <a:ext uri="{FF2B5EF4-FFF2-40B4-BE49-F238E27FC236}">
                <a16:creationId xmlns:a16="http://schemas.microsoft.com/office/drawing/2014/main" id="{DEC29862-0AF0-730F-7FEF-75A24F32E632}"/>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26" name="TextBox 38">
            <a:extLst>
              <a:ext uri="{FF2B5EF4-FFF2-40B4-BE49-F238E27FC236}">
                <a16:creationId xmlns:a16="http://schemas.microsoft.com/office/drawing/2014/main" id="{A9F5A1C6-18EF-7AC4-5ABA-FB30DC256722}"/>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27" name="Freeform 44">
            <a:extLst>
              <a:ext uri="{FF2B5EF4-FFF2-40B4-BE49-F238E27FC236}">
                <a16:creationId xmlns:a16="http://schemas.microsoft.com/office/drawing/2014/main" id="{BC3E6EE9-54F2-FB24-707A-9084ABDE3705}"/>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28" name="TextBox 39">
            <a:extLst>
              <a:ext uri="{FF2B5EF4-FFF2-40B4-BE49-F238E27FC236}">
                <a16:creationId xmlns:a16="http://schemas.microsoft.com/office/drawing/2014/main" id="{4913FDEC-94E5-5F46-6FF6-566F6743D475}"/>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32" name="AutoShape 20">
            <a:extLst>
              <a:ext uri="{FF2B5EF4-FFF2-40B4-BE49-F238E27FC236}">
                <a16:creationId xmlns:a16="http://schemas.microsoft.com/office/drawing/2014/main" id="{67C7CE66-6D33-4C26-6389-63E851FD2D5E}"/>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33" name="Freeform 21">
            <a:extLst>
              <a:ext uri="{FF2B5EF4-FFF2-40B4-BE49-F238E27FC236}">
                <a16:creationId xmlns:a16="http://schemas.microsoft.com/office/drawing/2014/main" id="{D71B68F4-A53A-044F-AE94-6E5545375426}"/>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34" name="TextBox 40">
            <a:extLst>
              <a:ext uri="{FF2B5EF4-FFF2-40B4-BE49-F238E27FC236}">
                <a16:creationId xmlns:a16="http://schemas.microsoft.com/office/drawing/2014/main" id="{D56CAA5E-F815-B3B0-555A-B61BEBBD6E1E}"/>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37" name="TextBox 42">
            <a:extLst>
              <a:ext uri="{FF2B5EF4-FFF2-40B4-BE49-F238E27FC236}">
                <a16:creationId xmlns:a16="http://schemas.microsoft.com/office/drawing/2014/main" id="{6A158838-660E-0B1F-A49B-FCD9EE2F6992}"/>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38" name="Freeform 21">
            <a:extLst>
              <a:ext uri="{FF2B5EF4-FFF2-40B4-BE49-F238E27FC236}">
                <a16:creationId xmlns:a16="http://schemas.microsoft.com/office/drawing/2014/main" id="{F66E2FF5-FDEC-3753-7A0A-0045A5626A19}"/>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39" name="Freeform 22">
            <a:extLst>
              <a:ext uri="{FF2B5EF4-FFF2-40B4-BE49-F238E27FC236}">
                <a16:creationId xmlns:a16="http://schemas.microsoft.com/office/drawing/2014/main" id="{F590C230-4D0A-46AF-8F97-B00268659496}"/>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0" name="Freeform 21">
            <a:extLst>
              <a:ext uri="{FF2B5EF4-FFF2-40B4-BE49-F238E27FC236}">
                <a16:creationId xmlns:a16="http://schemas.microsoft.com/office/drawing/2014/main" id="{E42F3CA8-D7B7-076C-130F-8D1E2C60386D}"/>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41" name="Freeform 22">
            <a:extLst>
              <a:ext uri="{FF2B5EF4-FFF2-40B4-BE49-F238E27FC236}">
                <a16:creationId xmlns:a16="http://schemas.microsoft.com/office/drawing/2014/main" id="{6F82838A-68A8-742D-4081-345854C8EE37}"/>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2" name="Freeform 21">
            <a:extLst>
              <a:ext uri="{FF2B5EF4-FFF2-40B4-BE49-F238E27FC236}">
                <a16:creationId xmlns:a16="http://schemas.microsoft.com/office/drawing/2014/main" id="{A0D64425-7A07-DD03-B395-2EAEB62719EB}"/>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43" name="Freeform 22">
            <a:extLst>
              <a:ext uri="{FF2B5EF4-FFF2-40B4-BE49-F238E27FC236}">
                <a16:creationId xmlns:a16="http://schemas.microsoft.com/office/drawing/2014/main" id="{F8E424A2-F911-A822-05E2-F0EF751FD41C}"/>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4" name="Freeform 21">
            <a:extLst>
              <a:ext uri="{FF2B5EF4-FFF2-40B4-BE49-F238E27FC236}">
                <a16:creationId xmlns:a16="http://schemas.microsoft.com/office/drawing/2014/main" id="{F1602FDD-AE00-3006-EF98-F419B9909B37}"/>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45" name="Freeform 22">
            <a:extLst>
              <a:ext uri="{FF2B5EF4-FFF2-40B4-BE49-F238E27FC236}">
                <a16:creationId xmlns:a16="http://schemas.microsoft.com/office/drawing/2014/main" id="{723582D9-2F40-3269-B71A-A676322C975F}"/>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6" name="Freeform 21">
            <a:extLst>
              <a:ext uri="{FF2B5EF4-FFF2-40B4-BE49-F238E27FC236}">
                <a16:creationId xmlns:a16="http://schemas.microsoft.com/office/drawing/2014/main" id="{AE4A7DD6-2B03-746A-F017-DDC90DC7D577}"/>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47" name="Freeform 22">
            <a:extLst>
              <a:ext uri="{FF2B5EF4-FFF2-40B4-BE49-F238E27FC236}">
                <a16:creationId xmlns:a16="http://schemas.microsoft.com/office/drawing/2014/main" id="{DC784DA4-5A56-CD3E-DC40-E464816D4E12}"/>
              </a:ext>
            </a:extLst>
          </p:cNvPr>
          <p:cNvSpPr/>
          <p:nvPr/>
        </p:nvSpPr>
        <p:spPr>
          <a:xfrm>
            <a:off x="17621365" y="490469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8" name="Freeform 21">
            <a:extLst>
              <a:ext uri="{FF2B5EF4-FFF2-40B4-BE49-F238E27FC236}">
                <a16:creationId xmlns:a16="http://schemas.microsoft.com/office/drawing/2014/main" id="{5859E9CC-77BB-9E13-F36B-613AFDB608FF}"/>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49" name="Freeform 22">
            <a:extLst>
              <a:ext uri="{FF2B5EF4-FFF2-40B4-BE49-F238E27FC236}">
                <a16:creationId xmlns:a16="http://schemas.microsoft.com/office/drawing/2014/main" id="{89710E9A-AFE1-8246-34CB-5117D06C8306}"/>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0" name="Freeform 21">
            <a:extLst>
              <a:ext uri="{FF2B5EF4-FFF2-40B4-BE49-F238E27FC236}">
                <a16:creationId xmlns:a16="http://schemas.microsoft.com/office/drawing/2014/main" id="{E820D77E-54F6-D9CB-E1E9-AC159ED101B0}"/>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51" name="Freeform 22">
            <a:extLst>
              <a:ext uri="{FF2B5EF4-FFF2-40B4-BE49-F238E27FC236}">
                <a16:creationId xmlns:a16="http://schemas.microsoft.com/office/drawing/2014/main" id="{DD7DE1F2-5D82-B225-6F45-86AAA0AD8FBB}"/>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2" name="Freeform 21">
            <a:extLst>
              <a:ext uri="{FF2B5EF4-FFF2-40B4-BE49-F238E27FC236}">
                <a16:creationId xmlns:a16="http://schemas.microsoft.com/office/drawing/2014/main" id="{D2D7A59F-F91B-0E43-81C3-11613E602C55}"/>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53" name="Freeform 22">
            <a:extLst>
              <a:ext uri="{FF2B5EF4-FFF2-40B4-BE49-F238E27FC236}">
                <a16:creationId xmlns:a16="http://schemas.microsoft.com/office/drawing/2014/main" id="{0EC1FA0A-7B70-3953-4B27-AECFFA7B14AC}"/>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4" name="Freeform 21">
            <a:extLst>
              <a:ext uri="{FF2B5EF4-FFF2-40B4-BE49-F238E27FC236}">
                <a16:creationId xmlns:a16="http://schemas.microsoft.com/office/drawing/2014/main" id="{373CE2D6-2462-997D-B108-1A41F74DFAA6}"/>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58" name="Freeform 22">
            <a:extLst>
              <a:ext uri="{FF2B5EF4-FFF2-40B4-BE49-F238E27FC236}">
                <a16:creationId xmlns:a16="http://schemas.microsoft.com/office/drawing/2014/main" id="{8777F174-A75B-610D-7105-09A458C9E419}"/>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9" name="Freeform 21">
            <a:extLst>
              <a:ext uri="{FF2B5EF4-FFF2-40B4-BE49-F238E27FC236}">
                <a16:creationId xmlns:a16="http://schemas.microsoft.com/office/drawing/2014/main" id="{5B36CEF6-A95A-D952-EACD-A24001F8293D}"/>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tr-TR"/>
          </a:p>
        </p:txBody>
      </p:sp>
      <p:sp>
        <p:nvSpPr>
          <p:cNvPr id="60" name="Freeform 22">
            <a:extLst>
              <a:ext uri="{FF2B5EF4-FFF2-40B4-BE49-F238E27FC236}">
                <a16:creationId xmlns:a16="http://schemas.microsoft.com/office/drawing/2014/main" id="{FC4509C8-2959-E88F-CF6D-D446C28CC355}"/>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61" name="TextBox 34">
            <a:extLst>
              <a:ext uri="{FF2B5EF4-FFF2-40B4-BE49-F238E27FC236}">
                <a16:creationId xmlns:a16="http://schemas.microsoft.com/office/drawing/2014/main" id="{4DB63ED2-B711-7FA0-96D7-BCD1179D2966}"/>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62" name="Freeform 97">
            <a:extLst>
              <a:ext uri="{FF2B5EF4-FFF2-40B4-BE49-F238E27FC236}">
                <a16:creationId xmlns:a16="http://schemas.microsoft.com/office/drawing/2014/main" id="{9CA00E00-A63D-6CEC-22F1-0616625EAB2B}"/>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73" name="Freeform 97">
            <a:extLst>
              <a:ext uri="{FF2B5EF4-FFF2-40B4-BE49-F238E27FC236}">
                <a16:creationId xmlns:a16="http://schemas.microsoft.com/office/drawing/2014/main" id="{690B6912-82B5-F9E3-6ED2-C525F6B017B9}"/>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pic>
        <p:nvPicPr>
          <p:cNvPr id="63" name="Resim 62" descr="siyah, karanlık içeren bir resim&#10;&#10;Yapay zeka tarafından oluşturulan içerik yanlış olabilir.">
            <a:extLst>
              <a:ext uri="{FF2B5EF4-FFF2-40B4-BE49-F238E27FC236}">
                <a16:creationId xmlns:a16="http://schemas.microsoft.com/office/drawing/2014/main" id="{6CFC08CD-C487-156D-7D86-4E250980D7FE}"/>
              </a:ext>
            </a:extLst>
          </p:cNvPr>
          <p:cNvPicPr>
            <a:picLocks noChangeAspect="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64" name="Freeform 10">
            <a:extLst>
              <a:ext uri="{FF2B5EF4-FFF2-40B4-BE49-F238E27FC236}">
                <a16:creationId xmlns:a16="http://schemas.microsoft.com/office/drawing/2014/main" id="{80B59579-048E-E1C9-17E7-034638C47C39}"/>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65" name="AutoShape 11">
            <a:extLst>
              <a:ext uri="{FF2B5EF4-FFF2-40B4-BE49-F238E27FC236}">
                <a16:creationId xmlns:a16="http://schemas.microsoft.com/office/drawing/2014/main" id="{750BBEA5-2DF8-7D08-B49E-BA4A360B8D1A}"/>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66" name="AutoShape 6">
            <a:extLst>
              <a:ext uri="{FF2B5EF4-FFF2-40B4-BE49-F238E27FC236}">
                <a16:creationId xmlns:a16="http://schemas.microsoft.com/office/drawing/2014/main" id="{E58AF86B-952D-61E7-B22A-63F55C3C18B9}"/>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pic>
        <p:nvPicPr>
          <p:cNvPr id="7" name="Resim 6">
            <a:extLst>
              <a:ext uri="{FF2B5EF4-FFF2-40B4-BE49-F238E27FC236}">
                <a16:creationId xmlns:a16="http://schemas.microsoft.com/office/drawing/2014/main" id="{8E08ADE9-DE82-053E-9A8B-0C0314D911C9}"/>
              </a:ext>
            </a:extLst>
          </p:cNvPr>
          <p:cNvPicPr>
            <a:picLocks noChangeAspect="1"/>
          </p:cNvPicPr>
          <p:nvPr/>
        </p:nvPicPr>
        <p:blipFill>
          <a:blip r:embed="rId24"/>
          <a:stretch>
            <a:fillRect/>
          </a:stretch>
        </p:blipFill>
        <p:spPr>
          <a:xfrm>
            <a:off x="2823011" y="4839192"/>
            <a:ext cx="1365850" cy="1236454"/>
          </a:xfrm>
          <a:prstGeom prst="rect">
            <a:avLst/>
          </a:prstGeom>
        </p:spPr>
      </p:pic>
      <p:pic>
        <p:nvPicPr>
          <p:cNvPr id="93" name="Resim 92">
            <a:extLst>
              <a:ext uri="{FF2B5EF4-FFF2-40B4-BE49-F238E27FC236}">
                <a16:creationId xmlns:a16="http://schemas.microsoft.com/office/drawing/2014/main" id="{4AF9E7FC-EF77-6E14-0BFB-7D145083DF6D}"/>
              </a:ext>
            </a:extLst>
          </p:cNvPr>
          <p:cNvPicPr>
            <a:picLocks noChangeAspect="1"/>
          </p:cNvPicPr>
          <p:nvPr/>
        </p:nvPicPr>
        <p:blipFill>
          <a:blip r:embed="rId25"/>
          <a:stretch>
            <a:fillRect/>
          </a:stretch>
        </p:blipFill>
        <p:spPr>
          <a:xfrm>
            <a:off x="6077955" y="4183405"/>
            <a:ext cx="1174811" cy="1103103"/>
          </a:xfrm>
          <a:prstGeom prst="rect">
            <a:avLst/>
          </a:prstGeom>
        </p:spPr>
      </p:pic>
      <p:pic>
        <p:nvPicPr>
          <p:cNvPr id="96" name="Resim 95">
            <a:extLst>
              <a:ext uri="{FF2B5EF4-FFF2-40B4-BE49-F238E27FC236}">
                <a16:creationId xmlns:a16="http://schemas.microsoft.com/office/drawing/2014/main" id="{4CA9E559-C3AD-C5FB-C271-EDFFA6EB85E1}"/>
              </a:ext>
            </a:extLst>
          </p:cNvPr>
          <p:cNvPicPr>
            <a:picLocks noChangeAspect="1"/>
          </p:cNvPicPr>
          <p:nvPr/>
        </p:nvPicPr>
        <p:blipFill>
          <a:blip r:embed="rId26"/>
          <a:stretch>
            <a:fillRect/>
          </a:stretch>
        </p:blipFill>
        <p:spPr>
          <a:xfrm>
            <a:off x="6067172" y="2835528"/>
            <a:ext cx="1178944" cy="11573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609600" y="1254347"/>
            <a:ext cx="16990799" cy="33560"/>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p:cNvSpPr/>
          <p:nvPr/>
        </p:nvSpPr>
        <p:spPr>
          <a:xfrm>
            <a:off x="428884" y="-176038"/>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p:cNvSpPr txBox="1">
            <a:spLocks noGrp="1" noRot="1" noMove="1" noResize="1" noEditPoints="1" noAdjustHandles="1" noChangeArrowheads="1" noChangeShapeType="1"/>
          </p:cNvSpPr>
          <p:nvPr/>
        </p:nvSpPr>
        <p:spPr>
          <a:xfrm>
            <a:off x="5181600" y="369888"/>
            <a:ext cx="7337628" cy="820738"/>
          </a:xfrm>
          <a:prstGeom prst="rect">
            <a:avLst/>
          </a:prstGeom>
        </p:spPr>
        <p:txBody>
          <a:bodyPr wrap="square" lIns="0" tIns="0" rIns="0" bIns="0" rtlCol="0" anchor="t">
            <a:spAutoFit/>
          </a:bodyPr>
          <a:lstStyle/>
          <a:p>
            <a:pPr algn="ctr">
              <a:lnSpc>
                <a:spcPts val="6399"/>
              </a:lnSpc>
              <a:spcBef>
                <a:spcPct val="0"/>
              </a:spcBef>
            </a:pPr>
            <a:r>
              <a:rPr lang="tr-TR" sz="6399">
                <a:solidFill>
                  <a:srgbClr val="1A426A"/>
                </a:solidFill>
                <a:latin typeface="Active Heart"/>
              </a:rPr>
              <a:t>ÖZET</a:t>
            </a:r>
            <a:endParaRPr lang="en-US" sz="6399">
              <a:solidFill>
                <a:srgbClr val="1A426A"/>
              </a:solidFill>
              <a:latin typeface="Active Heart"/>
            </a:endParaRPr>
          </a:p>
        </p:txBody>
      </p:sp>
      <p:sp>
        <p:nvSpPr>
          <p:cNvPr id="9" name="TextBox 9"/>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0" name="TextBox 10"/>
          <p:cNvSpPr txBox="1">
            <a:spLocks noGrp="1" noRot="1" noMove="1" noResize="1" noEditPoints="1" noAdjustHandles="1" noChangeArrowheads="1" noChangeShapeType="1"/>
          </p:cNvSpPr>
          <p:nvPr/>
        </p:nvSpPr>
        <p:spPr>
          <a:xfrm>
            <a:off x="17918725" y="9607673"/>
            <a:ext cx="206812" cy="647065"/>
          </a:xfrm>
          <a:prstGeom prst="rect">
            <a:avLst/>
          </a:prstGeom>
        </p:spPr>
        <p:txBody>
          <a:bodyPr lIns="0" tIns="0" rIns="0" bIns="0" rtlCol="0" anchor="t">
            <a:spAutoFit/>
          </a:bodyPr>
          <a:lstStyle/>
          <a:p>
            <a:pPr algn="ctr">
              <a:lnSpc>
                <a:spcPts val="4759"/>
              </a:lnSpc>
            </a:pPr>
            <a:r>
              <a:rPr lang="en-US" sz="3399">
                <a:solidFill>
                  <a:srgbClr val="1A426A"/>
                </a:solidFill>
                <a:latin typeface="Active Heart"/>
              </a:rPr>
              <a:t>2</a:t>
            </a:r>
          </a:p>
        </p:txBody>
      </p:sp>
      <p:sp>
        <p:nvSpPr>
          <p:cNvPr id="11" name="Freeform 11"/>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3" name="Freeform 13"/>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4" name="Freeform 14"/>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5" name="Freeform 15"/>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6" name="TextBox 16"/>
          <p:cNvSpPr txBox="1">
            <a:spLocks noGrp="1" noRot="1" noMove="1" noResize="1" noEditPoints="1" noAdjustHandles="1" noChangeArrowheads="1" noChangeShapeType="1"/>
          </p:cNvSpPr>
          <p:nvPr/>
        </p:nvSpPr>
        <p:spPr>
          <a:xfrm>
            <a:off x="753578" y="9834486"/>
            <a:ext cx="2103877"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54" name="TextBox 50"/>
          <p:cNvSpPr txBox="1"/>
          <p:nvPr/>
        </p:nvSpPr>
        <p:spPr>
          <a:xfrm>
            <a:off x="1012324" y="1752531"/>
            <a:ext cx="13773722" cy="7294305"/>
          </a:xfrm>
          <a:prstGeom prst="rect">
            <a:avLst/>
          </a:prstGeom>
        </p:spPr>
        <p:txBody>
          <a:bodyPr wrap="square" lIns="0" tIns="0" rIns="0" bIns="0" rtlCol="0" anchor="t">
            <a:spAutoFit/>
          </a:bodyPr>
          <a:lstStyle/>
          <a:p>
            <a:r>
              <a:rPr lang="tr-TR" b="1"/>
              <a:t>ÖZET</a:t>
            </a:r>
          </a:p>
          <a:p>
            <a:r>
              <a:rPr lang="tr-TR" sz="2400"/>
              <a:t>Cerrahi operasyonlar sonrası (post-operatif) dönemde yaşanan komplikasyonlar, küresel sağlık maliyetlerini artıran ve hastanede kalış sürelerini uzatan önde gelen faktörlerdendir. Türkiye’de cerrahi branşlara bağlı komplikasyon oranlarının %15-25 arasında değiştiği raporlanmaktadır. Bu kritik dönemde, hastaların taburcu olduktan sonraki takibi, iyileşme başarısını doğrudan etkilemektedir. Özellikle ağrı yönetimi ve semptom takibindeki eksiklikler, yeniden hastaneye yatışların önemli nedenlerindendir.</a:t>
            </a:r>
            <a:endParaRPr lang="tr-TR" sz="2400">
              <a:ea typeface="Calibri"/>
              <a:cs typeface="Calibri"/>
            </a:endParaRPr>
          </a:p>
          <a:p>
            <a:r>
              <a:rPr lang="tr-TR" sz="2400"/>
              <a:t>Belirlenen temel sorunlar; hastaların taburcu olduktan sonra standart yönlendirmelerle yalnız kalması, ağrı seviyesi ve semptomlarını anlık kayıt altına alacak bir sistemin yokluğu, yaşadıkları belirtilerin ciddiyetini ayırt edememeleri ve olası komplikasyonlarda müdahalenin gecikmesidir.</a:t>
            </a:r>
            <a:endParaRPr lang="tr-TR" sz="2400">
              <a:ea typeface="Calibri"/>
              <a:cs typeface="Calibri"/>
            </a:endParaRPr>
          </a:p>
          <a:p>
            <a:r>
              <a:rPr lang="tr-TR" sz="2400"/>
              <a:t>Geliştirilen "İyileşme Rehberi ve İzleme Sistemi (I.R.I.S.)", bu sorunlara çözüm sunan bir mobil sağlık uygulamasıdır. Sistem, hastaların günlük "Semptom Değerlendirme" anketleri (belirlenen semptomlar ve ağrı seviyesi) aracılığıyla veri toplar. Bu veriler, "Özet" ekranında grafiksel olarak işlenerek hastanın iyileşme progresyonu (</a:t>
            </a:r>
            <a:r>
              <a:rPr lang="tr-TR" sz="2400" err="1"/>
              <a:t>örn</a:t>
            </a:r>
            <a:r>
              <a:rPr lang="tr-TR" sz="2400"/>
              <a:t>: ağrı seviyesinin gidişatı) görselleştirilir. I.R.I.S., toplanan verileri analiz ederek hastanın seçtiği semptomlara göre tanımlanmış </a:t>
            </a:r>
            <a:r>
              <a:rPr lang="tr-TR" sz="2400" err="1"/>
              <a:t>veritabanından</a:t>
            </a:r>
            <a:r>
              <a:rPr lang="tr-TR" sz="2400"/>
              <a:t> kişiselleştirilmiş rehberlik önerileri sunar. </a:t>
            </a:r>
            <a:endParaRPr lang="tr-TR" sz="2400">
              <a:ea typeface="Calibri"/>
              <a:cs typeface="Calibri"/>
            </a:endParaRPr>
          </a:p>
          <a:p>
            <a:r>
              <a:rPr lang="tr-TR" sz="2400"/>
              <a:t>Ek olarak, "Yapay Zekâ Asistanı" (</a:t>
            </a:r>
            <a:r>
              <a:rPr lang="tr-TR" sz="2400" err="1"/>
              <a:t>Llama</a:t>
            </a:r>
            <a:r>
              <a:rPr lang="tr-TR" sz="2400"/>
              <a:t> tabanlı) modülü ile hastaların sorularına güvenli, rehberlik odaklı bilgilerle yanıt verir.</a:t>
            </a:r>
            <a:endParaRPr lang="tr-TR"/>
          </a:p>
          <a:p>
            <a:r>
              <a:rPr lang="tr-TR" sz="2400"/>
              <a:t>Projemiz, </a:t>
            </a:r>
            <a:r>
              <a:rPr lang="tr-TR" sz="2400" b="1"/>
              <a:t>İnsanlık Yararına Teknoloji Yarışması - Sağlık ve İyi Yaşam Teknolojileri Kategorisi</a:t>
            </a:r>
            <a:r>
              <a:rPr lang="tr-TR" sz="2400"/>
              <a:t> kapsamına doğrudan uymaktadır. Temel hedefimiz; ameliyat sonrası iyileşme sürecini hızlandırmak, komplikasyon risklerini erken farkındalık ile azaltmak ve hastaların sağlık okuryazarlığını artırarak iyileşme süreçlerine aktif katılımlarını sağlamaktır.</a:t>
            </a:r>
            <a:endParaRPr lang="tr-TR" sz="2400">
              <a:ea typeface="Calibri"/>
              <a:cs typeface="Calibri"/>
            </a:endParaRPr>
          </a:p>
        </p:txBody>
      </p:sp>
      <p:sp>
        <p:nvSpPr>
          <p:cNvPr id="82" name="Freeform 96">
            <a:extLst>
              <a:ext uri="{FF2B5EF4-FFF2-40B4-BE49-F238E27FC236}">
                <a16:creationId xmlns:a16="http://schemas.microsoft.com/office/drawing/2014/main" id="{E50DDEAD-AC0A-FAE1-9D6A-112B8085272B}"/>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83" name="AutoShape 20">
            <a:extLst>
              <a:ext uri="{FF2B5EF4-FFF2-40B4-BE49-F238E27FC236}">
                <a16:creationId xmlns:a16="http://schemas.microsoft.com/office/drawing/2014/main" id="{B40FE95B-8613-D5E2-7AD8-75455A356B8B}"/>
              </a:ext>
            </a:extLst>
          </p:cNvPr>
          <p:cNvSpPr/>
          <p:nvPr/>
        </p:nvSpPr>
        <p:spPr>
          <a:xfrm flipH="1" flipV="1">
            <a:off x="17692064" y="1619816"/>
            <a:ext cx="18018" cy="7342221"/>
          </a:xfrm>
          <a:prstGeom prst="line">
            <a:avLst/>
          </a:prstGeom>
          <a:ln w="38100" cap="flat">
            <a:solidFill>
              <a:srgbClr val="344C54"/>
            </a:solidFill>
            <a:prstDash val="solid"/>
            <a:headEnd type="none" w="sm" len="sm"/>
            <a:tailEnd type="none" w="sm" len="sm"/>
          </a:ln>
        </p:spPr>
        <p:txBody>
          <a:bodyPr/>
          <a:lstStyle/>
          <a:p>
            <a:endParaRPr lang="tr-TR"/>
          </a:p>
        </p:txBody>
      </p:sp>
      <p:sp>
        <p:nvSpPr>
          <p:cNvPr id="112" name="Freeform 97">
            <a:extLst>
              <a:ext uri="{FF2B5EF4-FFF2-40B4-BE49-F238E27FC236}">
                <a16:creationId xmlns:a16="http://schemas.microsoft.com/office/drawing/2014/main" id="{3CFE46E7-142B-F8C1-3D9B-80F0E9A94F3A}"/>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3" name="Freeform 96">
            <a:extLst>
              <a:ext uri="{FF2B5EF4-FFF2-40B4-BE49-F238E27FC236}">
                <a16:creationId xmlns:a16="http://schemas.microsoft.com/office/drawing/2014/main" id="{45E57076-12E7-E44E-2F8A-81C78FE13C59}"/>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7" name="Freeform 96">
            <a:extLst>
              <a:ext uri="{FF2B5EF4-FFF2-40B4-BE49-F238E27FC236}">
                <a16:creationId xmlns:a16="http://schemas.microsoft.com/office/drawing/2014/main" id="{37CC55B8-79B1-ADF3-BF33-E0BBC2249D31}"/>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8" name="TextBox 34">
            <a:extLst>
              <a:ext uri="{FF2B5EF4-FFF2-40B4-BE49-F238E27FC236}">
                <a16:creationId xmlns:a16="http://schemas.microsoft.com/office/drawing/2014/main" id="{5FB8EA96-6F40-9357-5D2C-1F6BB82CEC24}"/>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19" name="TextBox 35">
            <a:extLst>
              <a:ext uri="{FF2B5EF4-FFF2-40B4-BE49-F238E27FC236}">
                <a16:creationId xmlns:a16="http://schemas.microsoft.com/office/drawing/2014/main" id="{52637F08-FC3F-4C0D-1414-2DD7CAA7F59D}"/>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20" name="TextBox 36">
            <a:extLst>
              <a:ext uri="{FF2B5EF4-FFF2-40B4-BE49-F238E27FC236}">
                <a16:creationId xmlns:a16="http://schemas.microsoft.com/office/drawing/2014/main" id="{3E04BA17-FEBC-8DBC-E0A1-419C331E5037}"/>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21" name="TextBox 37">
            <a:extLst>
              <a:ext uri="{FF2B5EF4-FFF2-40B4-BE49-F238E27FC236}">
                <a16:creationId xmlns:a16="http://schemas.microsoft.com/office/drawing/2014/main" id="{7F316796-43D8-A6EB-BABA-E7698A1FF15F}"/>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22" name="TextBox 38">
            <a:extLst>
              <a:ext uri="{FF2B5EF4-FFF2-40B4-BE49-F238E27FC236}">
                <a16:creationId xmlns:a16="http://schemas.microsoft.com/office/drawing/2014/main" id="{9A1012D2-4647-0269-14BE-69DFEC05870C}"/>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23" name="TextBox 39">
            <a:extLst>
              <a:ext uri="{FF2B5EF4-FFF2-40B4-BE49-F238E27FC236}">
                <a16:creationId xmlns:a16="http://schemas.microsoft.com/office/drawing/2014/main" id="{B450C98B-4322-0150-69CF-C2ACF44F9DCA}"/>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24" name="Freeform 45">
            <a:extLst>
              <a:ext uri="{FF2B5EF4-FFF2-40B4-BE49-F238E27FC236}">
                <a16:creationId xmlns:a16="http://schemas.microsoft.com/office/drawing/2014/main" id="{7F68BB4E-CCE7-D785-3FA2-9A5E8DF25D67}"/>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5" name="Freeform 47">
            <a:extLst>
              <a:ext uri="{FF2B5EF4-FFF2-40B4-BE49-F238E27FC236}">
                <a16:creationId xmlns:a16="http://schemas.microsoft.com/office/drawing/2014/main" id="{99B1DC46-8358-8AA8-9888-28C7CB4C2966}"/>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6" name="Freeform 22">
            <a:extLst>
              <a:ext uri="{FF2B5EF4-FFF2-40B4-BE49-F238E27FC236}">
                <a16:creationId xmlns:a16="http://schemas.microsoft.com/office/drawing/2014/main" id="{36355C24-B164-8E36-98DF-E6E9B84491C3}"/>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7" name="Freeform 44">
            <a:extLst>
              <a:ext uri="{FF2B5EF4-FFF2-40B4-BE49-F238E27FC236}">
                <a16:creationId xmlns:a16="http://schemas.microsoft.com/office/drawing/2014/main" id="{2B601BF7-40DA-19F8-1EC1-BE75915C311B}"/>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8" name="TextBox 38">
            <a:extLst>
              <a:ext uri="{FF2B5EF4-FFF2-40B4-BE49-F238E27FC236}">
                <a16:creationId xmlns:a16="http://schemas.microsoft.com/office/drawing/2014/main" id="{EF94D7CB-F68C-777A-D363-1CA2427384BB}"/>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29" name="Freeform 44">
            <a:extLst>
              <a:ext uri="{FF2B5EF4-FFF2-40B4-BE49-F238E27FC236}">
                <a16:creationId xmlns:a16="http://schemas.microsoft.com/office/drawing/2014/main" id="{E720711A-4B28-7F51-6F98-75DCDB59A434}"/>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0" name="TextBox 39">
            <a:extLst>
              <a:ext uri="{FF2B5EF4-FFF2-40B4-BE49-F238E27FC236}">
                <a16:creationId xmlns:a16="http://schemas.microsoft.com/office/drawing/2014/main" id="{66210E1F-685E-83DE-777B-79C9D42C4786}"/>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31" name="AutoShape 20">
            <a:extLst>
              <a:ext uri="{FF2B5EF4-FFF2-40B4-BE49-F238E27FC236}">
                <a16:creationId xmlns:a16="http://schemas.microsoft.com/office/drawing/2014/main" id="{FCD66D2C-CC69-F647-FDC6-FE3B7433FA4F}"/>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32" name="Freeform 21">
            <a:extLst>
              <a:ext uri="{FF2B5EF4-FFF2-40B4-BE49-F238E27FC236}">
                <a16:creationId xmlns:a16="http://schemas.microsoft.com/office/drawing/2014/main" id="{0D3D0B24-9958-1C9B-EB00-F9E11BC588C5}"/>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3" name="TextBox 40">
            <a:extLst>
              <a:ext uri="{FF2B5EF4-FFF2-40B4-BE49-F238E27FC236}">
                <a16:creationId xmlns:a16="http://schemas.microsoft.com/office/drawing/2014/main" id="{74CF4890-D9EA-311C-5FBA-540427019D33}"/>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34" name="TextBox 42">
            <a:extLst>
              <a:ext uri="{FF2B5EF4-FFF2-40B4-BE49-F238E27FC236}">
                <a16:creationId xmlns:a16="http://schemas.microsoft.com/office/drawing/2014/main" id="{116BBEB7-C7F1-58AE-09B6-EEE3C5D557FD}"/>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35" name="Freeform 21">
            <a:extLst>
              <a:ext uri="{FF2B5EF4-FFF2-40B4-BE49-F238E27FC236}">
                <a16:creationId xmlns:a16="http://schemas.microsoft.com/office/drawing/2014/main" id="{378BED1B-7B1F-72B9-8200-3B388451810C}"/>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7" name="Freeform 21">
            <a:extLst>
              <a:ext uri="{FF2B5EF4-FFF2-40B4-BE49-F238E27FC236}">
                <a16:creationId xmlns:a16="http://schemas.microsoft.com/office/drawing/2014/main" id="{6E6B3601-2C5E-A4AD-3544-0FF36108A5E0}"/>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8" name="Freeform 22">
            <a:extLst>
              <a:ext uri="{FF2B5EF4-FFF2-40B4-BE49-F238E27FC236}">
                <a16:creationId xmlns:a16="http://schemas.microsoft.com/office/drawing/2014/main" id="{2B637698-D7C0-2D56-4A56-3F159AB903D2}"/>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9" name="Freeform 21">
            <a:extLst>
              <a:ext uri="{FF2B5EF4-FFF2-40B4-BE49-F238E27FC236}">
                <a16:creationId xmlns:a16="http://schemas.microsoft.com/office/drawing/2014/main" id="{58693BFF-6EC4-46D7-D785-BAAEFE40486A}"/>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0" name="Freeform 22">
            <a:extLst>
              <a:ext uri="{FF2B5EF4-FFF2-40B4-BE49-F238E27FC236}">
                <a16:creationId xmlns:a16="http://schemas.microsoft.com/office/drawing/2014/main" id="{A6D2ECA2-6074-01F8-9263-E8DF8DFDA831}"/>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1" name="Freeform 21">
            <a:extLst>
              <a:ext uri="{FF2B5EF4-FFF2-40B4-BE49-F238E27FC236}">
                <a16:creationId xmlns:a16="http://schemas.microsoft.com/office/drawing/2014/main" id="{14512568-F502-7F05-B0C7-6D5B16A93559}"/>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2" name="Freeform 22">
            <a:extLst>
              <a:ext uri="{FF2B5EF4-FFF2-40B4-BE49-F238E27FC236}">
                <a16:creationId xmlns:a16="http://schemas.microsoft.com/office/drawing/2014/main" id="{5FA9949D-5383-2DA3-3041-E68601CD066E}"/>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3" name="Freeform 21">
            <a:extLst>
              <a:ext uri="{FF2B5EF4-FFF2-40B4-BE49-F238E27FC236}">
                <a16:creationId xmlns:a16="http://schemas.microsoft.com/office/drawing/2014/main" id="{09B1044D-9EF5-3043-98EE-DFF0B311881B}"/>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4" name="Freeform 22">
            <a:extLst>
              <a:ext uri="{FF2B5EF4-FFF2-40B4-BE49-F238E27FC236}">
                <a16:creationId xmlns:a16="http://schemas.microsoft.com/office/drawing/2014/main" id="{B343922A-C7B5-9664-786A-9E6D4C7AAF46}"/>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5" name="Freeform 21">
            <a:extLst>
              <a:ext uri="{FF2B5EF4-FFF2-40B4-BE49-F238E27FC236}">
                <a16:creationId xmlns:a16="http://schemas.microsoft.com/office/drawing/2014/main" id="{D9331597-5E6D-65D2-01E3-C6B8A54E30DA}"/>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6" name="Freeform 22">
            <a:extLst>
              <a:ext uri="{FF2B5EF4-FFF2-40B4-BE49-F238E27FC236}">
                <a16:creationId xmlns:a16="http://schemas.microsoft.com/office/drawing/2014/main" id="{25E1520D-E516-0DAB-29BC-FB79C04412FA}"/>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7" name="Freeform 21">
            <a:extLst>
              <a:ext uri="{FF2B5EF4-FFF2-40B4-BE49-F238E27FC236}">
                <a16:creationId xmlns:a16="http://schemas.microsoft.com/office/drawing/2014/main" id="{74DFE543-7E3A-5D8E-C7B4-1DFC83E15878}"/>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8" name="Freeform 22">
            <a:extLst>
              <a:ext uri="{FF2B5EF4-FFF2-40B4-BE49-F238E27FC236}">
                <a16:creationId xmlns:a16="http://schemas.microsoft.com/office/drawing/2014/main" id="{A7911B25-8990-CBBF-038B-35DA8DABD00F}"/>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9" name="Freeform 21">
            <a:extLst>
              <a:ext uri="{FF2B5EF4-FFF2-40B4-BE49-F238E27FC236}">
                <a16:creationId xmlns:a16="http://schemas.microsoft.com/office/drawing/2014/main" id="{B5AB5D15-EE8F-5C1D-0531-AF5B850BED79}"/>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0" name="Freeform 22">
            <a:extLst>
              <a:ext uri="{FF2B5EF4-FFF2-40B4-BE49-F238E27FC236}">
                <a16:creationId xmlns:a16="http://schemas.microsoft.com/office/drawing/2014/main" id="{47063CAB-0065-9DAF-D790-B78D410706E9}"/>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1" name="Freeform 21">
            <a:extLst>
              <a:ext uri="{FF2B5EF4-FFF2-40B4-BE49-F238E27FC236}">
                <a16:creationId xmlns:a16="http://schemas.microsoft.com/office/drawing/2014/main" id="{FFAB5870-51E7-02C6-2F53-13B1B46816BA}"/>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2" name="Freeform 22">
            <a:extLst>
              <a:ext uri="{FF2B5EF4-FFF2-40B4-BE49-F238E27FC236}">
                <a16:creationId xmlns:a16="http://schemas.microsoft.com/office/drawing/2014/main" id="{012C8395-7628-0C35-9660-D403B1A2565A}"/>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3" name="Freeform 21">
            <a:extLst>
              <a:ext uri="{FF2B5EF4-FFF2-40B4-BE49-F238E27FC236}">
                <a16:creationId xmlns:a16="http://schemas.microsoft.com/office/drawing/2014/main" id="{C8DB234E-3AA8-A37C-5935-18E95417ABFF}"/>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5" name="Freeform 22">
            <a:extLst>
              <a:ext uri="{FF2B5EF4-FFF2-40B4-BE49-F238E27FC236}">
                <a16:creationId xmlns:a16="http://schemas.microsoft.com/office/drawing/2014/main" id="{79E7FCE1-1F98-9C5C-26EF-4FD1B6B8C9B4}"/>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6" name="TextBox 34">
            <a:extLst>
              <a:ext uri="{FF2B5EF4-FFF2-40B4-BE49-F238E27FC236}">
                <a16:creationId xmlns:a16="http://schemas.microsoft.com/office/drawing/2014/main" id="{BB4705E2-6429-468C-402C-B143DD52449E}"/>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57" name="Freeform 97">
            <a:extLst>
              <a:ext uri="{FF2B5EF4-FFF2-40B4-BE49-F238E27FC236}">
                <a16:creationId xmlns:a16="http://schemas.microsoft.com/office/drawing/2014/main" id="{AA152A92-4AA7-896B-05B5-9630AE29E68A}"/>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36" name="Freeform 22">
            <a:extLst>
              <a:ext uri="{FF2B5EF4-FFF2-40B4-BE49-F238E27FC236}">
                <a16:creationId xmlns:a16="http://schemas.microsoft.com/office/drawing/2014/main" id="{42E0EBD6-7369-58DF-5E64-7528A729AF27}"/>
              </a:ext>
            </a:extLst>
          </p:cNvPr>
          <p:cNvSpPr/>
          <p:nvPr/>
        </p:nvSpPr>
        <p:spPr>
          <a:xfrm>
            <a:off x="17627256" y="490211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14" name="Freeform 97">
            <a:extLst>
              <a:ext uri="{FF2B5EF4-FFF2-40B4-BE49-F238E27FC236}">
                <a16:creationId xmlns:a16="http://schemas.microsoft.com/office/drawing/2014/main" id="{6157F53A-585F-7BA9-0DB1-E5361D632BE2}"/>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58" name="TextBox 114">
            <a:extLst>
              <a:ext uri="{FF2B5EF4-FFF2-40B4-BE49-F238E27FC236}">
                <a16:creationId xmlns:a16="http://schemas.microsoft.com/office/drawing/2014/main" id="{0180AE3E-BD05-2801-F108-4B27FBF67B98}"/>
              </a:ext>
            </a:extLst>
          </p:cNvPr>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59" name="Resim 58" descr="siyah, karanlık içeren bir resim&#10;&#10;Yapay zeka tarafından oluşturulan içerik yanlış olabilir.">
            <a:extLst>
              <a:ext uri="{FF2B5EF4-FFF2-40B4-BE49-F238E27FC236}">
                <a16:creationId xmlns:a16="http://schemas.microsoft.com/office/drawing/2014/main" id="{566DE033-9D09-853D-D2E1-1B4EA429DB6F}"/>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60" name="Freeform 10">
            <a:extLst>
              <a:ext uri="{FF2B5EF4-FFF2-40B4-BE49-F238E27FC236}">
                <a16:creationId xmlns:a16="http://schemas.microsoft.com/office/drawing/2014/main" id="{B110145A-44CA-1C39-DC1B-F5DEF79A8CC1}"/>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61" name="AutoShape 11">
            <a:extLst>
              <a:ext uri="{FF2B5EF4-FFF2-40B4-BE49-F238E27FC236}">
                <a16:creationId xmlns:a16="http://schemas.microsoft.com/office/drawing/2014/main" id="{623179D0-7AE0-37D8-ED0E-64575826EDE5}"/>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62" name="AutoShape 6">
            <a:extLst>
              <a:ext uri="{FF2B5EF4-FFF2-40B4-BE49-F238E27FC236}">
                <a16:creationId xmlns:a16="http://schemas.microsoft.com/office/drawing/2014/main" id="{46E0CA06-2D1C-731F-8944-6BC1139FC122}"/>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428884" y="1281407"/>
            <a:ext cx="17171515" cy="6499"/>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p:cNvSpPr/>
          <p:nvPr/>
        </p:nvSpPr>
        <p:spPr>
          <a:xfrm>
            <a:off x="428884" y="-176038"/>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p:cNvSpPr txBox="1">
            <a:spLocks noGrp="1" noRot="1" noMove="1" noResize="1" noEditPoints="1" noAdjustHandles="1" noChangeArrowheads="1" noChangeShapeType="1"/>
          </p:cNvSpPr>
          <p:nvPr/>
        </p:nvSpPr>
        <p:spPr>
          <a:xfrm>
            <a:off x="4910182" y="315724"/>
            <a:ext cx="8010108" cy="820738"/>
          </a:xfrm>
          <a:prstGeom prst="rect">
            <a:avLst/>
          </a:prstGeom>
        </p:spPr>
        <p:txBody>
          <a:bodyPr lIns="0" tIns="0" rIns="0" bIns="0" rtlCol="0" anchor="t">
            <a:spAutoFit/>
          </a:bodyPr>
          <a:lstStyle/>
          <a:p>
            <a:pPr algn="ctr">
              <a:lnSpc>
                <a:spcPts val="6399"/>
              </a:lnSpc>
              <a:spcBef>
                <a:spcPct val="0"/>
              </a:spcBef>
            </a:pPr>
            <a:r>
              <a:rPr lang="tr-TR" sz="6399">
                <a:solidFill>
                  <a:srgbClr val="1A426A"/>
                </a:solidFill>
                <a:latin typeface="Active Heart"/>
              </a:rPr>
              <a:t>PROBLEM TANIMI</a:t>
            </a:r>
            <a:endParaRPr lang="en-US" sz="6399">
              <a:solidFill>
                <a:srgbClr val="1A426A"/>
              </a:solidFill>
              <a:latin typeface="Active Heart"/>
            </a:endParaRPr>
          </a:p>
        </p:txBody>
      </p:sp>
      <p:sp>
        <p:nvSpPr>
          <p:cNvPr id="9" name="TextBox 9"/>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0" name="TextBox 10"/>
          <p:cNvSpPr txBox="1">
            <a:spLocks noGrp="1" noRot="1" noMove="1" noResize="1" noEditPoints="1" noAdjustHandles="1" noChangeArrowheads="1" noChangeShapeType="1"/>
          </p:cNvSpPr>
          <p:nvPr/>
        </p:nvSpPr>
        <p:spPr>
          <a:xfrm>
            <a:off x="17907028" y="9607673"/>
            <a:ext cx="230207" cy="519822"/>
          </a:xfrm>
          <a:prstGeom prst="rect">
            <a:avLst/>
          </a:prstGeom>
        </p:spPr>
        <p:txBody>
          <a:bodyPr lIns="0" tIns="0" rIns="0" bIns="0" rtlCol="0" anchor="t">
            <a:spAutoFit/>
          </a:bodyPr>
          <a:lstStyle/>
          <a:p>
            <a:pPr algn="ctr">
              <a:lnSpc>
                <a:spcPts val="4759"/>
              </a:lnSpc>
            </a:pPr>
            <a:r>
              <a:rPr lang="tr-TR" sz="3399">
                <a:solidFill>
                  <a:srgbClr val="1A426A"/>
                </a:solidFill>
                <a:latin typeface="Active Heart"/>
              </a:rPr>
              <a:t>3</a:t>
            </a:r>
            <a:endParaRPr lang="en-US" sz="3399">
              <a:solidFill>
                <a:srgbClr val="1A426A"/>
              </a:solidFill>
              <a:latin typeface="Active Heart"/>
            </a:endParaRPr>
          </a:p>
        </p:txBody>
      </p:sp>
      <p:sp>
        <p:nvSpPr>
          <p:cNvPr id="11" name="Freeform 11"/>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3" name="Freeform 13"/>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4" name="Freeform 14"/>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5" name="Freeform 15"/>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6" name="TextBox 16"/>
          <p:cNvSpPr txBox="1">
            <a:spLocks noGrp="1" noRot="1" noMove="1" noResize="1" noEditPoints="1" noAdjustHandles="1" noChangeArrowheads="1" noChangeShapeType="1"/>
          </p:cNvSpPr>
          <p:nvPr/>
        </p:nvSpPr>
        <p:spPr>
          <a:xfrm>
            <a:off x="753578" y="9834486"/>
            <a:ext cx="2065822"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52" name="TextBox 50"/>
          <p:cNvSpPr txBox="1"/>
          <p:nvPr/>
        </p:nvSpPr>
        <p:spPr>
          <a:xfrm>
            <a:off x="482813" y="1843229"/>
            <a:ext cx="14298778" cy="6647974"/>
          </a:xfrm>
          <a:prstGeom prst="rect">
            <a:avLst/>
          </a:prstGeom>
        </p:spPr>
        <p:txBody>
          <a:bodyPr wrap="square" lIns="0" tIns="0" rIns="0" bIns="0" rtlCol="0" anchor="t">
            <a:spAutoFit/>
          </a:bodyPr>
          <a:lstStyle/>
          <a:p>
            <a:r>
              <a:rPr lang="tr-TR" sz="2400" b="1"/>
              <a:t>PROBLEM TANIMI</a:t>
            </a:r>
            <a:endParaRPr lang="tr-TR" sz="2400"/>
          </a:p>
          <a:p>
            <a:r>
              <a:rPr lang="tr-TR" sz="2400"/>
              <a:t>Mevcut durumda, cerrahi operasyon (özellikle ortopedi, genel cerrahi vb.) geçiren hastalar, taburcu olurken genellikle standart, basılı (kağıt) bilgilendirme formları ve haftalar sonrası için planlanmış bir kontrol randevusu ile evlerine gönderilmektedir. Bu durum, iyileşme sürecinde kritik sorunlara yol açmaktadır.</a:t>
            </a:r>
            <a:endParaRPr lang="tr-TR" sz="2400">
              <a:ea typeface="Calibri"/>
              <a:cs typeface="Calibri"/>
            </a:endParaRPr>
          </a:p>
          <a:p>
            <a:r>
              <a:rPr lang="tr-TR" sz="2400"/>
              <a:t>Yaptığımız literatür taraması, post-operatif (ameliyat sonrası) dönemde yaşanan komplikasyonların, hastaneye yeniden yatışların en önemli nedenlerinden biri olduğunu göstermektedir.</a:t>
            </a:r>
            <a:endParaRPr lang="tr-TR" sz="2400">
              <a:ea typeface="Calibri"/>
              <a:cs typeface="Calibri"/>
            </a:endParaRPr>
          </a:p>
          <a:p>
            <a:r>
              <a:rPr lang="tr-TR" sz="2400"/>
              <a:t>Karşılaşılan temel problemler şunlardır:</a:t>
            </a:r>
            <a:endParaRPr lang="tr-TR" sz="2400">
              <a:ea typeface="Calibri"/>
              <a:cs typeface="Calibri"/>
            </a:endParaRPr>
          </a:p>
          <a:p>
            <a:pPr lvl="0"/>
            <a:r>
              <a:rPr lang="tr-TR" sz="2400" b="1"/>
              <a:t>Takip ve Veri Eksikliği:</a:t>
            </a:r>
            <a:r>
              <a:rPr lang="tr-TR" sz="2400"/>
              <a:t> Hastaların evde yaşadıkları ağrı seviyesi, ateş, yara yerindeki akıntı veya kızarıklık gibi kritik semptomlar, bir sonraki doktor kontrolüne kadar kayıt altına alınmamaktadır.</a:t>
            </a:r>
            <a:endParaRPr lang="tr-TR" sz="2400">
              <a:ea typeface="Calibri"/>
              <a:cs typeface="Calibri"/>
            </a:endParaRPr>
          </a:p>
          <a:p>
            <a:pPr lvl="0"/>
            <a:r>
              <a:rPr lang="tr-TR" sz="2400" b="1"/>
              <a:t>Bilgi Kirliliği ve Anksiyete:</a:t>
            </a:r>
            <a:r>
              <a:rPr lang="tr-TR" sz="2400"/>
              <a:t> Hastalar, yaşadıkları semptomların "normal" bir iyileşme belirtisi mi yoksa "acil" bir komplikasyon işareti mi olduğunu ayırt edememektedir. Bu belirsizlik, ciddi bir anksiyeteye (kaygı) yol açmakta ve hastaları internetteki forumlar ve güvenilir olmayan kaynaklardan bilgi edinmeye itmektedir.</a:t>
            </a:r>
            <a:endParaRPr lang="tr-TR" sz="2400">
              <a:ea typeface="Calibri"/>
              <a:cs typeface="Calibri"/>
            </a:endParaRPr>
          </a:p>
          <a:p>
            <a:pPr lvl="0"/>
            <a:r>
              <a:rPr lang="tr-TR" sz="2400" b="1"/>
              <a:t>Komplikasyonların Geç Tespiti:</a:t>
            </a:r>
            <a:r>
              <a:rPr lang="tr-TR" sz="2400"/>
              <a:t> Yetersiz takip nedeniyle, yara yeri enfeksiyonu, hematom veya ödem gibi ciddi komplikasyonlar ancak ilerlediği zaman fark edilebilmektedir.</a:t>
            </a:r>
            <a:endParaRPr lang="tr-TR" sz="2400">
              <a:ea typeface="Calibri"/>
              <a:cs typeface="Calibri"/>
            </a:endParaRPr>
          </a:p>
          <a:p>
            <a:r>
              <a:rPr lang="tr-TR" sz="2400"/>
              <a:t>Literatürdeki mevcut çalışmalar ve benzer uygulamalar, mobil sağlık (</a:t>
            </a:r>
            <a:r>
              <a:rPr lang="tr-TR" sz="2400" err="1"/>
              <a:t>mHealth</a:t>
            </a:r>
            <a:r>
              <a:rPr lang="tr-TR" sz="2400"/>
              <a:t>) uygulamalarının hasta takibindeki etkinliğini incelese de, bu uygulamaların çoğu ya sadece pasif bilgilendirmeye (makale okuma) ya da sadece randevu takibine odaklanmıştır. Hastadan aktif veri toplayan ve bu veriyi analiz edip gidişatı yorumlayan kişiselleştirilmiş bir rehber eksikliği mevcuttur.</a:t>
            </a:r>
            <a:endParaRPr lang="tr-TR" sz="2400">
              <a:ea typeface="Calibri"/>
              <a:cs typeface="Calibri"/>
            </a:endParaRPr>
          </a:p>
        </p:txBody>
      </p:sp>
      <p:sp>
        <p:nvSpPr>
          <p:cNvPr id="50" name="Freeform 96">
            <a:extLst>
              <a:ext uri="{FF2B5EF4-FFF2-40B4-BE49-F238E27FC236}">
                <a16:creationId xmlns:a16="http://schemas.microsoft.com/office/drawing/2014/main" id="{4CFCDF26-0754-D6BF-C337-AF64F0F07C5E}"/>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12" name="Freeform 97">
            <a:extLst>
              <a:ext uri="{FF2B5EF4-FFF2-40B4-BE49-F238E27FC236}">
                <a16:creationId xmlns:a16="http://schemas.microsoft.com/office/drawing/2014/main" id="{0E235D3C-766A-274E-8771-2A0622157BE1}"/>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3" name="Freeform 96">
            <a:extLst>
              <a:ext uri="{FF2B5EF4-FFF2-40B4-BE49-F238E27FC236}">
                <a16:creationId xmlns:a16="http://schemas.microsoft.com/office/drawing/2014/main" id="{DC5FB653-E5A4-7E81-E463-E870102706C3}"/>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7" name="Freeform 96">
            <a:extLst>
              <a:ext uri="{FF2B5EF4-FFF2-40B4-BE49-F238E27FC236}">
                <a16:creationId xmlns:a16="http://schemas.microsoft.com/office/drawing/2014/main" id="{C32EDB08-D44F-B7C6-AA12-FDBEF0E93A33}"/>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8" name="TextBox 34">
            <a:extLst>
              <a:ext uri="{FF2B5EF4-FFF2-40B4-BE49-F238E27FC236}">
                <a16:creationId xmlns:a16="http://schemas.microsoft.com/office/drawing/2014/main" id="{5B1D63FD-E311-8867-E260-BCDBEEC9B116}"/>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19" name="TextBox 35">
            <a:extLst>
              <a:ext uri="{FF2B5EF4-FFF2-40B4-BE49-F238E27FC236}">
                <a16:creationId xmlns:a16="http://schemas.microsoft.com/office/drawing/2014/main" id="{24C96242-D1B5-FDA6-1641-081A1CA3FC4A}"/>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20" name="TextBox 36">
            <a:extLst>
              <a:ext uri="{FF2B5EF4-FFF2-40B4-BE49-F238E27FC236}">
                <a16:creationId xmlns:a16="http://schemas.microsoft.com/office/drawing/2014/main" id="{00EB5379-B083-2C14-32DB-979B97C13A13}"/>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21" name="TextBox 37">
            <a:extLst>
              <a:ext uri="{FF2B5EF4-FFF2-40B4-BE49-F238E27FC236}">
                <a16:creationId xmlns:a16="http://schemas.microsoft.com/office/drawing/2014/main" id="{2ECA4A60-4955-C2FB-E6FA-CFE6B19EB78A}"/>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22" name="TextBox 38">
            <a:extLst>
              <a:ext uri="{FF2B5EF4-FFF2-40B4-BE49-F238E27FC236}">
                <a16:creationId xmlns:a16="http://schemas.microsoft.com/office/drawing/2014/main" id="{101535B5-3AB2-ABD3-91AB-3B43353C8876}"/>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23" name="TextBox 39">
            <a:extLst>
              <a:ext uri="{FF2B5EF4-FFF2-40B4-BE49-F238E27FC236}">
                <a16:creationId xmlns:a16="http://schemas.microsoft.com/office/drawing/2014/main" id="{02F3DDAA-4768-2039-754E-152B9376308D}"/>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24" name="Freeform 45">
            <a:extLst>
              <a:ext uri="{FF2B5EF4-FFF2-40B4-BE49-F238E27FC236}">
                <a16:creationId xmlns:a16="http://schemas.microsoft.com/office/drawing/2014/main" id="{FBD825B0-E9B0-0265-A855-77821343B2C0}"/>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5" name="Freeform 47">
            <a:extLst>
              <a:ext uri="{FF2B5EF4-FFF2-40B4-BE49-F238E27FC236}">
                <a16:creationId xmlns:a16="http://schemas.microsoft.com/office/drawing/2014/main" id="{A66820F6-2FA9-7BE6-E3FA-01A791840A20}"/>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6" name="Freeform 22">
            <a:extLst>
              <a:ext uri="{FF2B5EF4-FFF2-40B4-BE49-F238E27FC236}">
                <a16:creationId xmlns:a16="http://schemas.microsoft.com/office/drawing/2014/main" id="{DA315EDD-8CA3-EFB5-C50C-BAA4C42D53B2}"/>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7" name="Freeform 44">
            <a:extLst>
              <a:ext uri="{FF2B5EF4-FFF2-40B4-BE49-F238E27FC236}">
                <a16:creationId xmlns:a16="http://schemas.microsoft.com/office/drawing/2014/main" id="{BA54A91F-1574-0A36-1BEE-484846D9715A}"/>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8" name="TextBox 38">
            <a:extLst>
              <a:ext uri="{FF2B5EF4-FFF2-40B4-BE49-F238E27FC236}">
                <a16:creationId xmlns:a16="http://schemas.microsoft.com/office/drawing/2014/main" id="{9B11B25B-4EF5-3DDE-5F02-AA3DB4FC0DA2}"/>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29" name="Freeform 44">
            <a:extLst>
              <a:ext uri="{FF2B5EF4-FFF2-40B4-BE49-F238E27FC236}">
                <a16:creationId xmlns:a16="http://schemas.microsoft.com/office/drawing/2014/main" id="{66B2B291-F9A4-BFF6-3CED-A9D5D6809612}"/>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0" name="TextBox 39">
            <a:extLst>
              <a:ext uri="{FF2B5EF4-FFF2-40B4-BE49-F238E27FC236}">
                <a16:creationId xmlns:a16="http://schemas.microsoft.com/office/drawing/2014/main" id="{5000180D-1E1D-59E3-B8A1-5EAB9BEC6004}"/>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31" name="AutoShape 20">
            <a:extLst>
              <a:ext uri="{FF2B5EF4-FFF2-40B4-BE49-F238E27FC236}">
                <a16:creationId xmlns:a16="http://schemas.microsoft.com/office/drawing/2014/main" id="{49AAD289-27F3-47CA-F750-35695ED2D307}"/>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32" name="Freeform 21">
            <a:extLst>
              <a:ext uri="{FF2B5EF4-FFF2-40B4-BE49-F238E27FC236}">
                <a16:creationId xmlns:a16="http://schemas.microsoft.com/office/drawing/2014/main" id="{E59241F3-F095-3B48-F501-769DB1FD215D}"/>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3" name="TextBox 40">
            <a:extLst>
              <a:ext uri="{FF2B5EF4-FFF2-40B4-BE49-F238E27FC236}">
                <a16:creationId xmlns:a16="http://schemas.microsoft.com/office/drawing/2014/main" id="{8822E575-9314-8FE6-1E3E-B7EF2689009F}"/>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34" name="TextBox 42">
            <a:extLst>
              <a:ext uri="{FF2B5EF4-FFF2-40B4-BE49-F238E27FC236}">
                <a16:creationId xmlns:a16="http://schemas.microsoft.com/office/drawing/2014/main" id="{71B48353-7C58-F32C-6E7B-9256F7C698F4}"/>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35" name="Freeform 21">
            <a:extLst>
              <a:ext uri="{FF2B5EF4-FFF2-40B4-BE49-F238E27FC236}">
                <a16:creationId xmlns:a16="http://schemas.microsoft.com/office/drawing/2014/main" id="{EA5355CE-EE20-9CA9-AA9B-7EC026E53E04}"/>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6" name="Freeform 22">
            <a:extLst>
              <a:ext uri="{FF2B5EF4-FFF2-40B4-BE49-F238E27FC236}">
                <a16:creationId xmlns:a16="http://schemas.microsoft.com/office/drawing/2014/main" id="{E464C74C-3788-B0A7-07EF-B95EE7CA8630}"/>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7" name="Freeform 21">
            <a:extLst>
              <a:ext uri="{FF2B5EF4-FFF2-40B4-BE49-F238E27FC236}">
                <a16:creationId xmlns:a16="http://schemas.microsoft.com/office/drawing/2014/main" id="{D8D06B43-1367-7B11-1201-CF1972FB131E}"/>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9" name="Freeform 21">
            <a:extLst>
              <a:ext uri="{FF2B5EF4-FFF2-40B4-BE49-F238E27FC236}">
                <a16:creationId xmlns:a16="http://schemas.microsoft.com/office/drawing/2014/main" id="{67F8B018-7447-EB40-F9F4-5AE643C9C3F1}"/>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0" name="Freeform 22">
            <a:extLst>
              <a:ext uri="{FF2B5EF4-FFF2-40B4-BE49-F238E27FC236}">
                <a16:creationId xmlns:a16="http://schemas.microsoft.com/office/drawing/2014/main" id="{0817FE63-7F32-D9C2-166F-003028C80573}"/>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1" name="Freeform 21">
            <a:extLst>
              <a:ext uri="{FF2B5EF4-FFF2-40B4-BE49-F238E27FC236}">
                <a16:creationId xmlns:a16="http://schemas.microsoft.com/office/drawing/2014/main" id="{9A6907A1-1085-1DEF-415C-6B27E19E8997}"/>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2" name="Freeform 22">
            <a:extLst>
              <a:ext uri="{FF2B5EF4-FFF2-40B4-BE49-F238E27FC236}">
                <a16:creationId xmlns:a16="http://schemas.microsoft.com/office/drawing/2014/main" id="{555F14F4-9B7C-31EF-3F4E-4C1ADC0D69AA}"/>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3" name="Freeform 21">
            <a:extLst>
              <a:ext uri="{FF2B5EF4-FFF2-40B4-BE49-F238E27FC236}">
                <a16:creationId xmlns:a16="http://schemas.microsoft.com/office/drawing/2014/main" id="{897BE024-434E-1382-0CB0-CE7C8D08B7EF}"/>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4" name="Freeform 22">
            <a:extLst>
              <a:ext uri="{FF2B5EF4-FFF2-40B4-BE49-F238E27FC236}">
                <a16:creationId xmlns:a16="http://schemas.microsoft.com/office/drawing/2014/main" id="{55F9C2FD-22A8-807D-EB7B-291FD4E4079E}"/>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5" name="Freeform 21">
            <a:extLst>
              <a:ext uri="{FF2B5EF4-FFF2-40B4-BE49-F238E27FC236}">
                <a16:creationId xmlns:a16="http://schemas.microsoft.com/office/drawing/2014/main" id="{3E1F75E8-A20C-FF03-19AC-67EB106A1D2A}"/>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6" name="Freeform 22">
            <a:extLst>
              <a:ext uri="{FF2B5EF4-FFF2-40B4-BE49-F238E27FC236}">
                <a16:creationId xmlns:a16="http://schemas.microsoft.com/office/drawing/2014/main" id="{9AB0A429-A3CE-82F3-C529-C5239382DAD2}"/>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7" name="Freeform 21">
            <a:extLst>
              <a:ext uri="{FF2B5EF4-FFF2-40B4-BE49-F238E27FC236}">
                <a16:creationId xmlns:a16="http://schemas.microsoft.com/office/drawing/2014/main" id="{DD9F602D-793E-3FF5-F39E-13CBC5802706}"/>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8" name="Freeform 22">
            <a:extLst>
              <a:ext uri="{FF2B5EF4-FFF2-40B4-BE49-F238E27FC236}">
                <a16:creationId xmlns:a16="http://schemas.microsoft.com/office/drawing/2014/main" id="{752EB20A-0751-03C9-DFCA-378315585731}"/>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9" name="Freeform 21">
            <a:extLst>
              <a:ext uri="{FF2B5EF4-FFF2-40B4-BE49-F238E27FC236}">
                <a16:creationId xmlns:a16="http://schemas.microsoft.com/office/drawing/2014/main" id="{FA0EF512-B2C6-5C82-77FF-ED6ECDB0E7CE}"/>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1" name="Freeform 22">
            <a:extLst>
              <a:ext uri="{FF2B5EF4-FFF2-40B4-BE49-F238E27FC236}">
                <a16:creationId xmlns:a16="http://schemas.microsoft.com/office/drawing/2014/main" id="{CEFC3A89-142D-8935-5B2F-269953A01C1D}"/>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81" name="Freeform 21">
            <a:extLst>
              <a:ext uri="{FF2B5EF4-FFF2-40B4-BE49-F238E27FC236}">
                <a16:creationId xmlns:a16="http://schemas.microsoft.com/office/drawing/2014/main" id="{12E0CD66-EC5B-9B6B-1444-908546912516}"/>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82" name="Freeform 22">
            <a:extLst>
              <a:ext uri="{FF2B5EF4-FFF2-40B4-BE49-F238E27FC236}">
                <a16:creationId xmlns:a16="http://schemas.microsoft.com/office/drawing/2014/main" id="{92D59625-A97B-CBA8-5873-A99F29305AB6}"/>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83" name="Freeform 21">
            <a:extLst>
              <a:ext uri="{FF2B5EF4-FFF2-40B4-BE49-F238E27FC236}">
                <a16:creationId xmlns:a16="http://schemas.microsoft.com/office/drawing/2014/main" id="{C6DEACEA-7851-6D27-EDB1-1056CB98E29B}"/>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84" name="Freeform 22">
            <a:extLst>
              <a:ext uri="{FF2B5EF4-FFF2-40B4-BE49-F238E27FC236}">
                <a16:creationId xmlns:a16="http://schemas.microsoft.com/office/drawing/2014/main" id="{17A5CB13-2A70-E3FA-5CFA-8D760D7E4BBE}"/>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85" name="TextBox 34">
            <a:extLst>
              <a:ext uri="{FF2B5EF4-FFF2-40B4-BE49-F238E27FC236}">
                <a16:creationId xmlns:a16="http://schemas.microsoft.com/office/drawing/2014/main" id="{942491F1-C330-911D-D9DB-1E3C51A0EF07}"/>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86" name="Freeform 97">
            <a:extLst>
              <a:ext uri="{FF2B5EF4-FFF2-40B4-BE49-F238E27FC236}">
                <a16:creationId xmlns:a16="http://schemas.microsoft.com/office/drawing/2014/main" id="{6BBACE83-0247-DEE8-A2C6-1862EC4940FB}"/>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38" name="Freeform 22">
            <a:extLst>
              <a:ext uri="{FF2B5EF4-FFF2-40B4-BE49-F238E27FC236}">
                <a16:creationId xmlns:a16="http://schemas.microsoft.com/office/drawing/2014/main" id="{FB3BC3BB-EB04-8FE3-1AD2-4EDD0504DE40}"/>
              </a:ext>
            </a:extLst>
          </p:cNvPr>
          <p:cNvSpPr/>
          <p:nvPr/>
        </p:nvSpPr>
        <p:spPr>
          <a:xfrm>
            <a:off x="17618305" y="491462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14" name="Freeform 97">
            <a:extLst>
              <a:ext uri="{FF2B5EF4-FFF2-40B4-BE49-F238E27FC236}">
                <a16:creationId xmlns:a16="http://schemas.microsoft.com/office/drawing/2014/main" id="{5562EC9B-0AE2-C24C-4150-929D157735F7}"/>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53" name="TextBox 114">
            <a:extLst>
              <a:ext uri="{FF2B5EF4-FFF2-40B4-BE49-F238E27FC236}">
                <a16:creationId xmlns:a16="http://schemas.microsoft.com/office/drawing/2014/main" id="{328FC898-FEF0-C87B-0204-CCCD205A823A}"/>
              </a:ext>
            </a:extLst>
          </p:cNvPr>
          <p:cNvSpPr txBox="1">
            <a:spLocks/>
          </p:cNvSpPr>
          <p:nvPr/>
        </p:nvSpPr>
        <p:spPr>
          <a:xfrm>
            <a:off x="2895600" y="9491687"/>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54" name="Resim 53" descr="siyah, karanlık içeren bir resim&#10;&#10;Yapay zeka tarafından oluşturulan içerik yanlış olabilir.">
            <a:extLst>
              <a:ext uri="{FF2B5EF4-FFF2-40B4-BE49-F238E27FC236}">
                <a16:creationId xmlns:a16="http://schemas.microsoft.com/office/drawing/2014/main" id="{4715AF87-B769-F4B5-7C30-5CF3FA3B8A9A}"/>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55" name="Freeform 10">
            <a:extLst>
              <a:ext uri="{FF2B5EF4-FFF2-40B4-BE49-F238E27FC236}">
                <a16:creationId xmlns:a16="http://schemas.microsoft.com/office/drawing/2014/main" id="{BA9DC1EF-E94B-53A5-EF27-41D21D53B5A0}"/>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56" name="AutoShape 11">
            <a:extLst>
              <a:ext uri="{FF2B5EF4-FFF2-40B4-BE49-F238E27FC236}">
                <a16:creationId xmlns:a16="http://schemas.microsoft.com/office/drawing/2014/main" id="{9F80A14A-6FD0-3978-5F56-C86B739C9102}"/>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57" name="AutoShape 6">
            <a:extLst>
              <a:ext uri="{FF2B5EF4-FFF2-40B4-BE49-F238E27FC236}">
                <a16:creationId xmlns:a16="http://schemas.microsoft.com/office/drawing/2014/main" id="{8D0A1E0F-5659-8666-DAE2-D86C2A18EE46}"/>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609600" y="1264610"/>
            <a:ext cx="16990799" cy="23297"/>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p:cNvSpPr/>
          <p:nvPr/>
        </p:nvSpPr>
        <p:spPr>
          <a:xfrm>
            <a:off x="428884" y="-176038"/>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p:cNvSpPr txBox="1">
            <a:spLocks noGrp="1" noRot="1" noMove="1" noResize="1" noEditPoints="1" noAdjustHandles="1" noChangeArrowheads="1" noChangeShapeType="1"/>
          </p:cNvSpPr>
          <p:nvPr/>
        </p:nvSpPr>
        <p:spPr>
          <a:xfrm>
            <a:off x="7597661" y="315724"/>
            <a:ext cx="2635150" cy="820738"/>
          </a:xfrm>
          <a:prstGeom prst="rect">
            <a:avLst/>
          </a:prstGeom>
        </p:spPr>
        <p:txBody>
          <a:bodyPr lIns="0" tIns="0" rIns="0" bIns="0" rtlCol="0" anchor="t">
            <a:spAutoFit/>
          </a:bodyPr>
          <a:lstStyle/>
          <a:p>
            <a:pPr algn="ctr">
              <a:lnSpc>
                <a:spcPts val="6399"/>
              </a:lnSpc>
              <a:spcBef>
                <a:spcPct val="0"/>
              </a:spcBef>
            </a:pPr>
            <a:r>
              <a:rPr lang="en-US" sz="6350">
                <a:solidFill>
                  <a:srgbClr val="1A426A"/>
                </a:solidFill>
                <a:latin typeface="Active Heart"/>
              </a:rPr>
              <a:t>ÇÖZÜM </a:t>
            </a:r>
          </a:p>
        </p:txBody>
      </p:sp>
      <p:sp>
        <p:nvSpPr>
          <p:cNvPr id="9" name="TextBox 9"/>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0" name="TextBox 10"/>
          <p:cNvSpPr txBox="1">
            <a:spLocks noGrp="1" noRot="1" noMove="1" noResize="1" noEditPoints="1" noAdjustHandles="1" noChangeArrowheads="1" noChangeShapeType="1"/>
          </p:cNvSpPr>
          <p:nvPr/>
        </p:nvSpPr>
        <p:spPr>
          <a:xfrm>
            <a:off x="17913970" y="9607673"/>
            <a:ext cx="216322" cy="519822"/>
          </a:xfrm>
          <a:prstGeom prst="rect">
            <a:avLst/>
          </a:prstGeom>
        </p:spPr>
        <p:txBody>
          <a:bodyPr lIns="0" tIns="0" rIns="0" bIns="0" rtlCol="0" anchor="t">
            <a:spAutoFit/>
          </a:bodyPr>
          <a:lstStyle/>
          <a:p>
            <a:pPr algn="ctr">
              <a:lnSpc>
                <a:spcPts val="4759"/>
              </a:lnSpc>
            </a:pPr>
            <a:r>
              <a:rPr lang="tr-TR" sz="3399">
                <a:solidFill>
                  <a:srgbClr val="1A426A"/>
                </a:solidFill>
                <a:latin typeface="Active Heart"/>
              </a:rPr>
              <a:t>4</a:t>
            </a:r>
            <a:endParaRPr lang="en-US" sz="3399">
              <a:solidFill>
                <a:srgbClr val="1A426A"/>
              </a:solidFill>
              <a:latin typeface="Active Heart"/>
            </a:endParaRPr>
          </a:p>
        </p:txBody>
      </p:sp>
      <p:sp>
        <p:nvSpPr>
          <p:cNvPr id="11" name="Freeform 11"/>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3" name="Freeform 13"/>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4" name="Freeform 14"/>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5" name="Freeform 15"/>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6" name="TextBox 16"/>
          <p:cNvSpPr txBox="1">
            <a:spLocks noGrp="1" noRot="1" noMove="1" noResize="1" noEditPoints="1" noAdjustHandles="1" noChangeArrowheads="1" noChangeShapeType="1"/>
          </p:cNvSpPr>
          <p:nvPr/>
        </p:nvSpPr>
        <p:spPr>
          <a:xfrm>
            <a:off x="753578" y="9903396"/>
            <a:ext cx="2108632"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52" name="TextBox 50"/>
          <p:cNvSpPr txBox="1"/>
          <p:nvPr/>
        </p:nvSpPr>
        <p:spPr>
          <a:xfrm>
            <a:off x="612642" y="1637466"/>
            <a:ext cx="13468222" cy="7017306"/>
          </a:xfrm>
          <a:prstGeom prst="rect">
            <a:avLst/>
          </a:prstGeom>
        </p:spPr>
        <p:txBody>
          <a:bodyPr wrap="square" lIns="0" tIns="0" rIns="0" bIns="0" rtlCol="0" anchor="t">
            <a:spAutoFit/>
          </a:bodyPr>
          <a:lstStyle/>
          <a:p>
            <a:r>
              <a:rPr lang="tr-TR" sz="2400" b="1"/>
              <a:t>ÇÖZÜM</a:t>
            </a:r>
            <a:endParaRPr lang="tr-TR" sz="2400"/>
          </a:p>
          <a:p>
            <a:r>
              <a:rPr lang="tr-TR" sz="2400"/>
              <a:t>Problem tanımında belirttiğimiz bu eksikliklere yönelik "İyileşme Rehberi ve İzleme Sistemi (I.R.I.S.)" adını verdiğimiz mobil uygulamayı geliştirdik. Çözümümüz, hastayı taburcu olduğu andan itibaren dijital bir asistan gibi takip eder:</a:t>
            </a:r>
          </a:p>
          <a:p>
            <a:pPr lvl="0"/>
            <a:r>
              <a:rPr lang="tr-TR" sz="2400" b="1"/>
              <a:t>Aktif Semptom Takibi (Anket):</a:t>
            </a:r>
            <a:r>
              <a:rPr lang="tr-TR" sz="2400"/>
              <a:t> Uygulama, hastaya her gün "Bugünkü ağrı seviyen (1-10)?", "Şişlik var mı?" gibi sorularla kritik verileri toplar.</a:t>
            </a:r>
            <a:endParaRPr lang="tr-TR" sz="2400">
              <a:ea typeface="Calibri"/>
              <a:cs typeface="Calibri"/>
            </a:endParaRPr>
          </a:p>
          <a:p>
            <a:pPr lvl="0"/>
            <a:r>
              <a:rPr lang="tr-TR" sz="2400" b="1"/>
              <a:t>Görsel Geri Bildirim ve Durum Analizi (Özet):</a:t>
            </a:r>
            <a:r>
              <a:rPr lang="tr-TR" sz="2400"/>
              <a:t> Toplanan bu veriler, otomatik olarak bir 'İyileşme </a:t>
            </a:r>
            <a:r>
              <a:rPr lang="tr-TR" sz="2400" err="1"/>
              <a:t>Grafiği'ne</a:t>
            </a:r>
            <a:r>
              <a:rPr lang="tr-TR" sz="2400"/>
              <a:t> dönüştürülür. Sistem sadece grafiği göstermekle kalmaz, aynı zamanda gidişatı analiz eder. (</a:t>
            </a:r>
            <a:r>
              <a:rPr lang="tr-TR" sz="2400" err="1"/>
              <a:t>Örn</a:t>
            </a:r>
            <a:r>
              <a:rPr lang="tr-TR" sz="2400"/>
              <a:t>: </a:t>
            </a:r>
            <a:r>
              <a:rPr lang="tr-TR" sz="2400" i="1"/>
              <a:t>"Ağrı seviyeniz 3 gündür azalıyor, durumunuz iyiye gidiyor"</a:t>
            </a:r>
            <a:r>
              <a:rPr lang="tr-TR" sz="2400"/>
              <a:t> veya </a:t>
            </a:r>
            <a:r>
              <a:rPr lang="tr-TR" sz="2400" i="1"/>
              <a:t>"Ağrı seviyeniz dün 5 iken bugün 8, gidişatınızda bir sorun olabilir, lütfen semptomlarınızı kontrol edin"</a:t>
            </a:r>
            <a:r>
              <a:rPr lang="tr-TR" sz="2400"/>
              <a:t>) şeklinde hastaya proaktif geri bildirim verir.</a:t>
            </a:r>
            <a:endParaRPr lang="tr-TR" sz="2400">
              <a:ea typeface="Calibri"/>
              <a:cs typeface="Calibri"/>
            </a:endParaRPr>
          </a:p>
          <a:p>
            <a:pPr lvl="0"/>
            <a:r>
              <a:rPr lang="tr-TR" sz="2400" b="1"/>
              <a:t>Güvenli Bilgi ve Destek:</a:t>
            </a:r>
            <a:endParaRPr lang="tr-TR" sz="2400"/>
          </a:p>
          <a:p>
            <a:pPr lvl="1"/>
            <a:r>
              <a:rPr lang="tr-TR" sz="2400" b="1" err="1"/>
              <a:t>Veritabanı</a:t>
            </a:r>
            <a:r>
              <a:rPr lang="tr-TR" sz="2400" b="1"/>
              <a:t> Destekli Öneriler:</a:t>
            </a:r>
            <a:r>
              <a:rPr lang="tr-TR" sz="2400"/>
              <a:t> Hastanın girdiği semptomlara göre (</a:t>
            </a:r>
            <a:r>
              <a:rPr lang="tr-TR" sz="2400" err="1"/>
              <a:t>örn</a:t>
            </a:r>
            <a:r>
              <a:rPr lang="tr-TR" sz="2400"/>
              <a:t>: 'Ağrı: 8' ve 'Şişlik var'), uygulama tanımlanmış </a:t>
            </a:r>
            <a:r>
              <a:rPr lang="tr-TR" sz="2400" err="1"/>
              <a:t>veritabanından</a:t>
            </a:r>
            <a:r>
              <a:rPr lang="tr-TR" sz="2400"/>
              <a:t> spesifik rehberlik önerileri sunar.</a:t>
            </a:r>
            <a:endParaRPr lang="tr-TR" sz="2400">
              <a:ea typeface="Calibri"/>
              <a:cs typeface="Calibri"/>
            </a:endParaRPr>
          </a:p>
          <a:p>
            <a:pPr lvl="1"/>
            <a:r>
              <a:rPr lang="tr-TR" sz="2400" b="1"/>
              <a:t>Yapay Zekâ Asistanı (Bana Sor):</a:t>
            </a:r>
            <a:r>
              <a:rPr lang="tr-TR" sz="2400"/>
              <a:t> Hasta, 'Yaramı ıslatabilir miyim?' gibi spesifik sorularını yapay zekâya sorabilir ve güvenilir, rehberlik odaklı yanıtlar alabilir.</a:t>
            </a:r>
            <a:endParaRPr lang="tr-TR" sz="2400">
              <a:ea typeface="Calibri"/>
              <a:cs typeface="Calibri"/>
            </a:endParaRPr>
          </a:p>
          <a:p>
            <a:r>
              <a:rPr lang="tr-TR" sz="2400"/>
              <a:t>Literatürdeki mevcut çözümlerin (sağlık portalları, forumlar) aksine, bizim çözümümüz </a:t>
            </a:r>
            <a:r>
              <a:rPr lang="tr-TR" sz="2400" b="1"/>
              <a:t>proaktif ve veri odaklıdır</a:t>
            </a:r>
            <a:r>
              <a:rPr lang="tr-TR" sz="2400"/>
              <a:t>. I.R.I.S., hastadan aktif olarak veri toplar, bu veriyi işler, gidişatı yorumlar ve bu veriye özel geri bildirim üretir. Bu sistem, hastanın kendi iyileşme sürecine aktif katılımını sağlar </a:t>
            </a:r>
            <a:r>
              <a:rPr lang="tr-TR" sz="2400" baseline="30000"/>
              <a:t> </a:t>
            </a:r>
            <a:r>
              <a:rPr lang="tr-TR" sz="2400"/>
              <a:t>ve komplikasyonları erken fark ederek toplumsal sağlık faydası sunar.</a:t>
            </a:r>
            <a:endParaRPr lang="tr-TR" sz="2400">
              <a:ea typeface="Calibri"/>
              <a:cs typeface="Calibri"/>
            </a:endParaRPr>
          </a:p>
        </p:txBody>
      </p:sp>
      <p:sp>
        <p:nvSpPr>
          <p:cNvPr id="81" name="Freeform 96">
            <a:extLst>
              <a:ext uri="{FF2B5EF4-FFF2-40B4-BE49-F238E27FC236}">
                <a16:creationId xmlns:a16="http://schemas.microsoft.com/office/drawing/2014/main" id="{3CFA677B-08EC-248C-BA6B-A6DFF19361B3}"/>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82" name="AutoShape 20">
            <a:extLst>
              <a:ext uri="{FF2B5EF4-FFF2-40B4-BE49-F238E27FC236}">
                <a16:creationId xmlns:a16="http://schemas.microsoft.com/office/drawing/2014/main" id="{18EB56F3-C091-6A79-1FC2-AD17DF44C818}"/>
              </a:ext>
            </a:extLst>
          </p:cNvPr>
          <p:cNvSpPr/>
          <p:nvPr/>
        </p:nvSpPr>
        <p:spPr>
          <a:xfrm flipH="1" flipV="1">
            <a:off x="17692064" y="1619816"/>
            <a:ext cx="18018" cy="7342221"/>
          </a:xfrm>
          <a:prstGeom prst="line">
            <a:avLst/>
          </a:prstGeom>
          <a:ln w="38100" cap="flat">
            <a:solidFill>
              <a:srgbClr val="344C54"/>
            </a:solidFill>
            <a:prstDash val="solid"/>
            <a:headEnd type="none" w="sm" len="sm"/>
            <a:tailEnd type="none" w="sm" len="sm"/>
          </a:ln>
        </p:spPr>
        <p:txBody>
          <a:bodyPr/>
          <a:lstStyle/>
          <a:p>
            <a:endParaRPr lang="tr-TR"/>
          </a:p>
        </p:txBody>
      </p:sp>
      <p:sp>
        <p:nvSpPr>
          <p:cNvPr id="111" name="Freeform 97">
            <a:extLst>
              <a:ext uri="{FF2B5EF4-FFF2-40B4-BE49-F238E27FC236}">
                <a16:creationId xmlns:a16="http://schemas.microsoft.com/office/drawing/2014/main" id="{4C5D0284-8EE1-8B46-9EE4-8B0F5AC37AB3}"/>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2" name="Freeform 96">
            <a:extLst>
              <a:ext uri="{FF2B5EF4-FFF2-40B4-BE49-F238E27FC236}">
                <a16:creationId xmlns:a16="http://schemas.microsoft.com/office/drawing/2014/main" id="{6F3D2EE1-926A-B55E-0933-35B6B5EE445A}"/>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58" name="Freeform 96">
            <a:extLst>
              <a:ext uri="{FF2B5EF4-FFF2-40B4-BE49-F238E27FC236}">
                <a16:creationId xmlns:a16="http://schemas.microsoft.com/office/drawing/2014/main" id="{99CD981D-4ADB-3A0D-2116-70C3B4053B45}"/>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59" name="TextBox 34">
            <a:extLst>
              <a:ext uri="{FF2B5EF4-FFF2-40B4-BE49-F238E27FC236}">
                <a16:creationId xmlns:a16="http://schemas.microsoft.com/office/drawing/2014/main" id="{88C4184B-798B-F60D-67ED-409518386506}"/>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60" name="TextBox 35">
            <a:extLst>
              <a:ext uri="{FF2B5EF4-FFF2-40B4-BE49-F238E27FC236}">
                <a16:creationId xmlns:a16="http://schemas.microsoft.com/office/drawing/2014/main" id="{96440C0D-DEDE-F351-C5EF-A8C7E20AABBC}"/>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61" name="TextBox 36">
            <a:extLst>
              <a:ext uri="{FF2B5EF4-FFF2-40B4-BE49-F238E27FC236}">
                <a16:creationId xmlns:a16="http://schemas.microsoft.com/office/drawing/2014/main" id="{C6AB4EE3-2689-D0AA-ED32-C019D2DAE985}"/>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62" name="TextBox 37">
            <a:extLst>
              <a:ext uri="{FF2B5EF4-FFF2-40B4-BE49-F238E27FC236}">
                <a16:creationId xmlns:a16="http://schemas.microsoft.com/office/drawing/2014/main" id="{41456C90-24DB-557B-593A-C746A2FAE622}"/>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63" name="TextBox 38">
            <a:extLst>
              <a:ext uri="{FF2B5EF4-FFF2-40B4-BE49-F238E27FC236}">
                <a16:creationId xmlns:a16="http://schemas.microsoft.com/office/drawing/2014/main" id="{418E46B8-A7FA-212E-9249-1E71E085C1F3}"/>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64" name="TextBox 39">
            <a:extLst>
              <a:ext uri="{FF2B5EF4-FFF2-40B4-BE49-F238E27FC236}">
                <a16:creationId xmlns:a16="http://schemas.microsoft.com/office/drawing/2014/main" id="{0A2C13DC-D715-AFDC-8308-726577B9951D}"/>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65" name="Freeform 45">
            <a:extLst>
              <a:ext uri="{FF2B5EF4-FFF2-40B4-BE49-F238E27FC236}">
                <a16:creationId xmlns:a16="http://schemas.microsoft.com/office/drawing/2014/main" id="{0542B233-9A26-D7BA-3F07-837CAD638484}"/>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6" name="Freeform 47">
            <a:extLst>
              <a:ext uri="{FF2B5EF4-FFF2-40B4-BE49-F238E27FC236}">
                <a16:creationId xmlns:a16="http://schemas.microsoft.com/office/drawing/2014/main" id="{C6BD59E6-3743-2BC0-D58B-D873F7DED0F1}"/>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7" name="Freeform 22">
            <a:extLst>
              <a:ext uri="{FF2B5EF4-FFF2-40B4-BE49-F238E27FC236}">
                <a16:creationId xmlns:a16="http://schemas.microsoft.com/office/drawing/2014/main" id="{5FD4A310-4340-E8E2-10F3-FE32CDF1BF08}"/>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8" name="Freeform 44">
            <a:extLst>
              <a:ext uri="{FF2B5EF4-FFF2-40B4-BE49-F238E27FC236}">
                <a16:creationId xmlns:a16="http://schemas.microsoft.com/office/drawing/2014/main" id="{73484F3A-5E86-F9FC-8228-462CE9531332}"/>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9" name="TextBox 38">
            <a:extLst>
              <a:ext uri="{FF2B5EF4-FFF2-40B4-BE49-F238E27FC236}">
                <a16:creationId xmlns:a16="http://schemas.microsoft.com/office/drawing/2014/main" id="{5DC1C099-BD74-B68E-38B6-0402ED61AA28}"/>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70" name="Freeform 44">
            <a:extLst>
              <a:ext uri="{FF2B5EF4-FFF2-40B4-BE49-F238E27FC236}">
                <a16:creationId xmlns:a16="http://schemas.microsoft.com/office/drawing/2014/main" id="{278EA751-5E79-E1FF-9ADA-A264075E6A19}"/>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71" name="TextBox 39">
            <a:extLst>
              <a:ext uri="{FF2B5EF4-FFF2-40B4-BE49-F238E27FC236}">
                <a16:creationId xmlns:a16="http://schemas.microsoft.com/office/drawing/2014/main" id="{E4358699-F86E-DEF5-30DE-F7E20D161928}"/>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72" name="AutoShape 20">
            <a:extLst>
              <a:ext uri="{FF2B5EF4-FFF2-40B4-BE49-F238E27FC236}">
                <a16:creationId xmlns:a16="http://schemas.microsoft.com/office/drawing/2014/main" id="{02511CD7-3186-F2C4-C1C1-ABB39E04B61C}"/>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73" name="Freeform 21">
            <a:extLst>
              <a:ext uri="{FF2B5EF4-FFF2-40B4-BE49-F238E27FC236}">
                <a16:creationId xmlns:a16="http://schemas.microsoft.com/office/drawing/2014/main" id="{B319B93F-6ECE-6991-220D-C9A80EAA00EE}"/>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74" name="TextBox 40">
            <a:extLst>
              <a:ext uri="{FF2B5EF4-FFF2-40B4-BE49-F238E27FC236}">
                <a16:creationId xmlns:a16="http://schemas.microsoft.com/office/drawing/2014/main" id="{9278CE15-24C1-D1BA-BFDD-6252F67FE7C5}"/>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75" name="TextBox 42">
            <a:extLst>
              <a:ext uri="{FF2B5EF4-FFF2-40B4-BE49-F238E27FC236}">
                <a16:creationId xmlns:a16="http://schemas.microsoft.com/office/drawing/2014/main" id="{3002DCAE-568C-C9FF-8A62-ADD0418A3685}"/>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76" name="Freeform 21">
            <a:extLst>
              <a:ext uri="{FF2B5EF4-FFF2-40B4-BE49-F238E27FC236}">
                <a16:creationId xmlns:a16="http://schemas.microsoft.com/office/drawing/2014/main" id="{2BABC768-FEC1-4B4A-76C6-F385FE5A97D8}"/>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77" name="Freeform 22">
            <a:extLst>
              <a:ext uri="{FF2B5EF4-FFF2-40B4-BE49-F238E27FC236}">
                <a16:creationId xmlns:a16="http://schemas.microsoft.com/office/drawing/2014/main" id="{FAD35FC9-2AB6-AF31-071C-B860E80BC818}"/>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78" name="Freeform 21">
            <a:extLst>
              <a:ext uri="{FF2B5EF4-FFF2-40B4-BE49-F238E27FC236}">
                <a16:creationId xmlns:a16="http://schemas.microsoft.com/office/drawing/2014/main" id="{98864895-513E-D55F-49A9-E411667B37A1}"/>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79" name="Freeform 22">
            <a:extLst>
              <a:ext uri="{FF2B5EF4-FFF2-40B4-BE49-F238E27FC236}">
                <a16:creationId xmlns:a16="http://schemas.microsoft.com/office/drawing/2014/main" id="{9F47126E-4D22-BAE5-81D1-8740CE1ECA9E}"/>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80" name="Freeform 21">
            <a:extLst>
              <a:ext uri="{FF2B5EF4-FFF2-40B4-BE49-F238E27FC236}">
                <a16:creationId xmlns:a16="http://schemas.microsoft.com/office/drawing/2014/main" id="{59C80200-5C85-62AB-BE3E-DC8BA33C5ABC}"/>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16" name="Freeform 21">
            <a:extLst>
              <a:ext uri="{FF2B5EF4-FFF2-40B4-BE49-F238E27FC236}">
                <a16:creationId xmlns:a16="http://schemas.microsoft.com/office/drawing/2014/main" id="{3F11B693-8CE1-110A-06CD-6D8354970FC6}"/>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17" name="Freeform 22">
            <a:extLst>
              <a:ext uri="{FF2B5EF4-FFF2-40B4-BE49-F238E27FC236}">
                <a16:creationId xmlns:a16="http://schemas.microsoft.com/office/drawing/2014/main" id="{01D5767D-71C8-228E-DCC7-22239F4ED8BD}"/>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19" name="Freeform 22">
            <a:extLst>
              <a:ext uri="{FF2B5EF4-FFF2-40B4-BE49-F238E27FC236}">
                <a16:creationId xmlns:a16="http://schemas.microsoft.com/office/drawing/2014/main" id="{EEB322AB-7FB4-2E9D-DEAC-0A9221826B4B}"/>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20" name="Freeform 21">
            <a:extLst>
              <a:ext uri="{FF2B5EF4-FFF2-40B4-BE49-F238E27FC236}">
                <a16:creationId xmlns:a16="http://schemas.microsoft.com/office/drawing/2014/main" id="{5536BDBD-F79F-14A8-ABD4-495599A77E92}"/>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21" name="Freeform 22">
            <a:extLst>
              <a:ext uri="{FF2B5EF4-FFF2-40B4-BE49-F238E27FC236}">
                <a16:creationId xmlns:a16="http://schemas.microsoft.com/office/drawing/2014/main" id="{1C44D36B-8FAB-46EF-1D6A-D61C5E5E182D}"/>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22" name="Freeform 21">
            <a:extLst>
              <a:ext uri="{FF2B5EF4-FFF2-40B4-BE49-F238E27FC236}">
                <a16:creationId xmlns:a16="http://schemas.microsoft.com/office/drawing/2014/main" id="{DFD89860-B6D9-A0BC-63A5-FB65E9B32917}"/>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23" name="Freeform 22">
            <a:extLst>
              <a:ext uri="{FF2B5EF4-FFF2-40B4-BE49-F238E27FC236}">
                <a16:creationId xmlns:a16="http://schemas.microsoft.com/office/drawing/2014/main" id="{8665B99F-CB35-C060-F638-0E64A8226A2B}"/>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24" name="Freeform 21">
            <a:extLst>
              <a:ext uri="{FF2B5EF4-FFF2-40B4-BE49-F238E27FC236}">
                <a16:creationId xmlns:a16="http://schemas.microsoft.com/office/drawing/2014/main" id="{13F07118-6539-D478-F5AE-1A93106D777E}"/>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25" name="Freeform 22">
            <a:extLst>
              <a:ext uri="{FF2B5EF4-FFF2-40B4-BE49-F238E27FC236}">
                <a16:creationId xmlns:a16="http://schemas.microsoft.com/office/drawing/2014/main" id="{B093312E-0001-9F98-CCBD-D473A338C96C}"/>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26" name="Freeform 21">
            <a:extLst>
              <a:ext uri="{FF2B5EF4-FFF2-40B4-BE49-F238E27FC236}">
                <a16:creationId xmlns:a16="http://schemas.microsoft.com/office/drawing/2014/main" id="{753BABAC-F24A-5289-8FC3-9D6C020A4278}"/>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27" name="Freeform 22">
            <a:extLst>
              <a:ext uri="{FF2B5EF4-FFF2-40B4-BE49-F238E27FC236}">
                <a16:creationId xmlns:a16="http://schemas.microsoft.com/office/drawing/2014/main" id="{302C960F-75C7-AEB8-9985-56BC40A96FAC}"/>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28" name="Freeform 21">
            <a:extLst>
              <a:ext uri="{FF2B5EF4-FFF2-40B4-BE49-F238E27FC236}">
                <a16:creationId xmlns:a16="http://schemas.microsoft.com/office/drawing/2014/main" id="{C32428EF-7B07-85E8-B636-E549D5DE8999}"/>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29" name="Freeform 22">
            <a:extLst>
              <a:ext uri="{FF2B5EF4-FFF2-40B4-BE49-F238E27FC236}">
                <a16:creationId xmlns:a16="http://schemas.microsoft.com/office/drawing/2014/main" id="{2E78212F-238A-3BC1-A33D-448B14AB8016}"/>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30" name="TextBox 34">
            <a:extLst>
              <a:ext uri="{FF2B5EF4-FFF2-40B4-BE49-F238E27FC236}">
                <a16:creationId xmlns:a16="http://schemas.microsoft.com/office/drawing/2014/main" id="{CD877AEF-70DC-0B68-3AAC-7F82FFE823C9}"/>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131" name="Freeform 97">
            <a:extLst>
              <a:ext uri="{FF2B5EF4-FFF2-40B4-BE49-F238E27FC236}">
                <a16:creationId xmlns:a16="http://schemas.microsoft.com/office/drawing/2014/main" id="{534027D1-C60F-CE69-7258-EE6E38D96781}"/>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8" name="Freeform 21">
            <a:extLst>
              <a:ext uri="{FF2B5EF4-FFF2-40B4-BE49-F238E27FC236}">
                <a16:creationId xmlns:a16="http://schemas.microsoft.com/office/drawing/2014/main" id="{F3B6B1A5-6B27-91F8-EA99-B5CBEC4D7662}"/>
              </a:ext>
            </a:extLst>
          </p:cNvPr>
          <p:cNvSpPr/>
          <p:nvPr/>
        </p:nvSpPr>
        <p:spPr>
          <a:xfrm>
            <a:off x="17530469" y="485456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15" name="Freeform 22">
            <a:extLst>
              <a:ext uri="{FF2B5EF4-FFF2-40B4-BE49-F238E27FC236}">
                <a16:creationId xmlns:a16="http://schemas.microsoft.com/office/drawing/2014/main" id="{7868F25C-3DF5-A078-1E60-013E0A3FACC6}"/>
              </a:ext>
            </a:extLst>
          </p:cNvPr>
          <p:cNvSpPr/>
          <p:nvPr/>
        </p:nvSpPr>
        <p:spPr>
          <a:xfrm>
            <a:off x="17631659" y="494669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113" name="Freeform 97">
            <a:extLst>
              <a:ext uri="{FF2B5EF4-FFF2-40B4-BE49-F238E27FC236}">
                <a16:creationId xmlns:a16="http://schemas.microsoft.com/office/drawing/2014/main" id="{AF038811-1587-0F4B-C2CB-C31D5EE3DF70}"/>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7" name="TextBox 114">
            <a:extLst>
              <a:ext uri="{FF2B5EF4-FFF2-40B4-BE49-F238E27FC236}">
                <a16:creationId xmlns:a16="http://schemas.microsoft.com/office/drawing/2014/main" id="{977DC7DC-C3DD-A104-76CA-8EA998695081}"/>
              </a:ext>
            </a:extLst>
          </p:cNvPr>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18" name="Resim 17" descr="siyah, karanlık içeren bir resim&#10;&#10;Yapay zeka tarafından oluşturulan içerik yanlış olabilir.">
            <a:extLst>
              <a:ext uri="{FF2B5EF4-FFF2-40B4-BE49-F238E27FC236}">
                <a16:creationId xmlns:a16="http://schemas.microsoft.com/office/drawing/2014/main" id="{7941DCB2-36F0-5C03-5EE2-FDDEA3B31777}"/>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19" name="Freeform 10">
            <a:extLst>
              <a:ext uri="{FF2B5EF4-FFF2-40B4-BE49-F238E27FC236}">
                <a16:creationId xmlns:a16="http://schemas.microsoft.com/office/drawing/2014/main" id="{5C0A77EE-EB0F-DE51-91CE-0F213A09F1BE}"/>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20" name="AutoShape 11">
            <a:extLst>
              <a:ext uri="{FF2B5EF4-FFF2-40B4-BE49-F238E27FC236}">
                <a16:creationId xmlns:a16="http://schemas.microsoft.com/office/drawing/2014/main" id="{A3D2EFC5-6389-EC7A-04E8-43D763F97BA9}"/>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21" name="AutoShape 6">
            <a:extLst>
              <a:ext uri="{FF2B5EF4-FFF2-40B4-BE49-F238E27FC236}">
                <a16:creationId xmlns:a16="http://schemas.microsoft.com/office/drawing/2014/main" id="{B13E4FAB-56C3-A6DF-3264-BA31D8C31531}"/>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428884" y="1254347"/>
            <a:ext cx="17171515" cy="33560"/>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p:cNvSpPr/>
          <p:nvPr/>
        </p:nvSpPr>
        <p:spPr>
          <a:xfrm>
            <a:off x="428884" y="-176038"/>
            <a:ext cx="1639523" cy="1667052"/>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p:cNvSpPr txBox="1">
            <a:spLocks noGrp="1" noRot="1" noMove="1" noResize="1" noEditPoints="1" noAdjustHandles="1" noChangeArrowheads="1" noChangeShapeType="1"/>
          </p:cNvSpPr>
          <p:nvPr/>
        </p:nvSpPr>
        <p:spPr>
          <a:xfrm>
            <a:off x="7374307" y="315724"/>
            <a:ext cx="3081858" cy="820738"/>
          </a:xfrm>
          <a:prstGeom prst="rect">
            <a:avLst/>
          </a:prstGeom>
        </p:spPr>
        <p:txBody>
          <a:bodyPr lIns="0" tIns="0" rIns="0" bIns="0" rtlCol="0" anchor="t">
            <a:spAutoFit/>
          </a:bodyPr>
          <a:lstStyle/>
          <a:p>
            <a:pPr algn="ctr">
              <a:lnSpc>
                <a:spcPts val="6399"/>
              </a:lnSpc>
              <a:spcBef>
                <a:spcPct val="0"/>
              </a:spcBef>
            </a:pPr>
            <a:r>
              <a:rPr lang="en-US" sz="6350">
                <a:solidFill>
                  <a:srgbClr val="1A426A"/>
                </a:solidFill>
                <a:latin typeface="Active Heart"/>
              </a:rPr>
              <a:t>YÖNTEM </a:t>
            </a:r>
          </a:p>
        </p:txBody>
      </p:sp>
      <p:sp>
        <p:nvSpPr>
          <p:cNvPr id="9" name="TextBox 9"/>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0" name="TextBox 10"/>
          <p:cNvSpPr txBox="1">
            <a:spLocks noGrp="1" noRot="1" noMove="1" noResize="1" noEditPoints="1" noAdjustHandles="1" noChangeArrowheads="1" noChangeShapeType="1"/>
          </p:cNvSpPr>
          <p:nvPr/>
        </p:nvSpPr>
        <p:spPr>
          <a:xfrm>
            <a:off x="17912028" y="9607673"/>
            <a:ext cx="220206" cy="519822"/>
          </a:xfrm>
          <a:prstGeom prst="rect">
            <a:avLst/>
          </a:prstGeom>
        </p:spPr>
        <p:txBody>
          <a:bodyPr lIns="0" tIns="0" rIns="0" bIns="0" rtlCol="0" anchor="t">
            <a:spAutoFit/>
          </a:bodyPr>
          <a:lstStyle/>
          <a:p>
            <a:pPr algn="ctr">
              <a:lnSpc>
                <a:spcPts val="4759"/>
              </a:lnSpc>
            </a:pPr>
            <a:r>
              <a:rPr lang="tr-TR" sz="3399">
                <a:solidFill>
                  <a:srgbClr val="1A426A"/>
                </a:solidFill>
                <a:latin typeface="Active Heart"/>
              </a:rPr>
              <a:t>5</a:t>
            </a:r>
            <a:endParaRPr lang="en-US" sz="3399">
              <a:solidFill>
                <a:srgbClr val="1A426A"/>
              </a:solidFill>
              <a:latin typeface="Active Heart"/>
            </a:endParaRPr>
          </a:p>
        </p:txBody>
      </p:sp>
      <p:sp>
        <p:nvSpPr>
          <p:cNvPr id="11" name="Freeform 11"/>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3" name="Freeform 13"/>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4" name="Freeform 14"/>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5" name="Freeform 15"/>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6" name="TextBox 16"/>
          <p:cNvSpPr txBox="1">
            <a:spLocks noGrp="1" noRot="1" noMove="1" noResize="1" noEditPoints="1" noAdjustHandles="1" noChangeArrowheads="1" noChangeShapeType="1"/>
          </p:cNvSpPr>
          <p:nvPr/>
        </p:nvSpPr>
        <p:spPr>
          <a:xfrm>
            <a:off x="753578" y="9903396"/>
            <a:ext cx="2110574"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52" name="TextBox 50"/>
          <p:cNvSpPr txBox="1"/>
          <p:nvPr/>
        </p:nvSpPr>
        <p:spPr>
          <a:xfrm>
            <a:off x="506435" y="1447603"/>
            <a:ext cx="13351022" cy="6771084"/>
          </a:xfrm>
          <a:prstGeom prst="rect">
            <a:avLst/>
          </a:prstGeom>
        </p:spPr>
        <p:txBody>
          <a:bodyPr lIns="0" tIns="0" rIns="0" bIns="0" rtlCol="0" anchor="t">
            <a:spAutoFit/>
          </a:bodyPr>
          <a:lstStyle/>
          <a:p>
            <a:r>
              <a:rPr lang="tr-TR" sz="2200" b="1"/>
              <a:t>YÖNTEM</a:t>
            </a:r>
            <a:endParaRPr lang="tr-TR" sz="2200"/>
          </a:p>
          <a:p>
            <a:r>
              <a:rPr lang="tr-TR" sz="2200"/>
              <a:t>Projemizi hayata geçirmek için belirlediğimiz yöntem, çevik (agile) yazılım geliştirme metodolojisine dayanmaktadır. Problem çözümü için izleyeceğimiz metot ve kullanacağımız teknolojiler şunlardır:</a:t>
            </a:r>
            <a:endParaRPr lang="tr-TR" sz="2200">
              <a:ea typeface="Calibri"/>
              <a:cs typeface="Calibri"/>
            </a:endParaRPr>
          </a:p>
          <a:p>
            <a:pPr lvl="0"/>
            <a:r>
              <a:rPr lang="tr-TR" sz="2200" b="1"/>
              <a:t>Kullanılacak Teknolojiler (Yazılım):</a:t>
            </a:r>
            <a:endParaRPr lang="tr-TR" sz="2200"/>
          </a:p>
          <a:p>
            <a:pPr lvl="1"/>
            <a:r>
              <a:rPr lang="tr-TR" sz="2200" b="1"/>
              <a:t>Tasarım (UI/UX):</a:t>
            </a:r>
            <a:r>
              <a:rPr lang="tr-TR" sz="2200"/>
              <a:t> Kullanıcı arayüzü ve deneyimi, </a:t>
            </a:r>
            <a:r>
              <a:rPr lang="tr-TR" sz="2200" b="1" err="1"/>
              <a:t>Figma</a:t>
            </a:r>
            <a:r>
              <a:rPr lang="tr-TR" sz="2200"/>
              <a:t> programı kullanılarak tasarlanmıştır.</a:t>
            </a:r>
            <a:endParaRPr lang="tr-TR" sz="2200">
              <a:ea typeface="Calibri"/>
              <a:cs typeface="Calibri"/>
            </a:endParaRPr>
          </a:p>
          <a:p>
            <a:pPr lvl="1"/>
            <a:r>
              <a:rPr lang="tr-TR" sz="2200" b="1"/>
              <a:t>Mobil Uygulama (Front-</a:t>
            </a:r>
            <a:r>
              <a:rPr lang="tr-TR" sz="2200" b="1" err="1"/>
              <a:t>end</a:t>
            </a:r>
            <a:r>
              <a:rPr lang="tr-TR" sz="2200" b="1"/>
              <a:t>):</a:t>
            </a:r>
            <a:r>
              <a:rPr lang="tr-TR" sz="2200"/>
              <a:t> Hem iOS hem de Android cihazlarda çalışabilmesi (hibrit) için </a:t>
            </a:r>
            <a:r>
              <a:rPr lang="tr-TR" sz="2200" b="1" err="1"/>
              <a:t>Flutter</a:t>
            </a:r>
            <a:r>
              <a:rPr lang="tr-TR" sz="2200"/>
              <a:t> teknolojisini kullanmayı planlıyoruz.</a:t>
            </a:r>
            <a:endParaRPr lang="tr-TR" sz="2200">
              <a:ea typeface="Calibri"/>
              <a:cs typeface="Calibri"/>
            </a:endParaRPr>
          </a:p>
          <a:p>
            <a:pPr lvl="1"/>
            <a:r>
              <a:rPr lang="tr-TR" sz="2200" b="1"/>
              <a:t>Arka Plan (</a:t>
            </a:r>
            <a:r>
              <a:rPr lang="tr-TR" sz="2200" b="1" err="1"/>
              <a:t>Back-end</a:t>
            </a:r>
            <a:r>
              <a:rPr lang="tr-TR" sz="2200" b="1"/>
              <a:t>):</a:t>
            </a:r>
            <a:r>
              <a:rPr lang="tr-TR" sz="2200"/>
              <a:t> API hizmetleri, iş mantığı ve veri işleme için </a:t>
            </a:r>
            <a:r>
              <a:rPr lang="tr-TR" sz="2200" b="1"/>
              <a:t>C# (.NET </a:t>
            </a:r>
            <a:r>
              <a:rPr lang="tr-TR" sz="2200" b="1" err="1"/>
              <a:t>Core</a:t>
            </a:r>
            <a:r>
              <a:rPr lang="tr-TR" sz="2200" b="1"/>
              <a:t> Web API)</a:t>
            </a:r>
            <a:r>
              <a:rPr lang="tr-TR" sz="2200"/>
              <a:t> altyapısı kullanılacaktır.</a:t>
            </a:r>
            <a:endParaRPr lang="tr-TR" sz="2200">
              <a:ea typeface="Calibri"/>
              <a:cs typeface="Calibri"/>
            </a:endParaRPr>
          </a:p>
          <a:p>
            <a:pPr lvl="1"/>
            <a:r>
              <a:rPr lang="tr-TR" sz="2200" b="1" err="1"/>
              <a:t>Veritabanı</a:t>
            </a:r>
            <a:r>
              <a:rPr lang="tr-TR" sz="2200" b="1"/>
              <a:t>:</a:t>
            </a:r>
            <a:r>
              <a:rPr lang="tr-TR" sz="2200"/>
              <a:t> Kullanıcı verileri, anket cevapları ve rehberlik içerikleri için bulut tabanlı </a:t>
            </a:r>
            <a:r>
              <a:rPr lang="tr-TR" sz="2200" b="1"/>
              <a:t>Google </a:t>
            </a:r>
            <a:r>
              <a:rPr lang="tr-TR" sz="2200" b="1" err="1"/>
              <a:t>Firebase</a:t>
            </a:r>
            <a:r>
              <a:rPr lang="tr-TR" sz="2200" b="1"/>
              <a:t> (</a:t>
            </a:r>
            <a:r>
              <a:rPr lang="tr-TR" sz="2200" b="1" err="1"/>
              <a:t>Firestore</a:t>
            </a:r>
            <a:r>
              <a:rPr lang="tr-TR" sz="2200" b="1"/>
              <a:t>)</a:t>
            </a:r>
            <a:r>
              <a:rPr lang="tr-TR" sz="2200"/>
              <a:t> </a:t>
            </a:r>
            <a:r>
              <a:rPr lang="tr-TR" sz="2200" err="1"/>
              <a:t>veritabanı</a:t>
            </a:r>
            <a:r>
              <a:rPr lang="tr-TR" sz="2200"/>
              <a:t> tercih edilecektir.</a:t>
            </a:r>
            <a:endParaRPr lang="tr-TR" sz="2200">
              <a:ea typeface="Calibri"/>
              <a:cs typeface="Calibri"/>
            </a:endParaRPr>
          </a:p>
          <a:p>
            <a:pPr lvl="1"/>
            <a:r>
              <a:rPr lang="tr-TR" sz="2200" b="1"/>
              <a:t>Yapay Zekâ Asistanı:</a:t>
            </a:r>
            <a:r>
              <a:rPr lang="tr-TR" sz="2200"/>
              <a:t> 'Bana Sor' modülü için </a:t>
            </a:r>
            <a:r>
              <a:rPr lang="tr-TR" sz="2200" b="1" err="1"/>
              <a:t>Llama</a:t>
            </a:r>
            <a:r>
              <a:rPr lang="tr-TR" sz="2200" b="1"/>
              <a:t> (Meta AI)</a:t>
            </a:r>
            <a:r>
              <a:rPr lang="tr-TR" sz="2200"/>
              <a:t> dil modelinin API entegrasyonu kullanılacaktır.</a:t>
            </a:r>
            <a:endParaRPr lang="tr-TR" sz="2200">
              <a:ea typeface="Calibri"/>
              <a:cs typeface="Calibri"/>
            </a:endParaRPr>
          </a:p>
          <a:p>
            <a:pPr lvl="0"/>
            <a:r>
              <a:rPr lang="tr-TR" sz="2200" b="1"/>
              <a:t>İzlenecek Metot ve Analizler:</a:t>
            </a:r>
            <a:endParaRPr lang="tr-TR" sz="2200"/>
          </a:p>
          <a:p>
            <a:pPr lvl="1"/>
            <a:r>
              <a:rPr lang="tr-TR" sz="2200" b="1"/>
              <a:t>Tasarım:</a:t>
            </a:r>
            <a:r>
              <a:rPr lang="tr-TR" sz="2200"/>
              <a:t> </a:t>
            </a:r>
            <a:r>
              <a:rPr lang="tr-TR" sz="2200" err="1"/>
              <a:t>Figma'daki</a:t>
            </a:r>
            <a:r>
              <a:rPr lang="tr-TR" sz="2200"/>
              <a:t> mevcut tasarımların son kullanıcı (hasta) testleri ile iyileştirilmesi.</a:t>
            </a:r>
            <a:endParaRPr lang="tr-TR" sz="2200">
              <a:ea typeface="Calibri"/>
              <a:cs typeface="Calibri"/>
            </a:endParaRPr>
          </a:p>
          <a:p>
            <a:pPr lvl="1"/>
            <a:r>
              <a:rPr lang="tr-TR" sz="2200" b="1"/>
              <a:t>Geliştirme (Sprint 1):</a:t>
            </a:r>
            <a:r>
              <a:rPr lang="tr-TR" sz="2200"/>
              <a:t> C# </a:t>
            </a:r>
            <a:r>
              <a:rPr lang="tr-TR" sz="2200" err="1"/>
              <a:t>Back-end</a:t>
            </a:r>
            <a:r>
              <a:rPr lang="tr-TR" sz="2200"/>
              <a:t> </a:t>
            </a:r>
            <a:r>
              <a:rPr lang="tr-TR" sz="2200" err="1"/>
              <a:t>API'sinin</a:t>
            </a:r>
            <a:r>
              <a:rPr lang="tr-TR" sz="2200"/>
              <a:t> ve </a:t>
            </a:r>
            <a:r>
              <a:rPr lang="tr-TR" sz="2200" err="1"/>
              <a:t>Firebase</a:t>
            </a:r>
            <a:r>
              <a:rPr lang="tr-TR" sz="2200"/>
              <a:t> </a:t>
            </a:r>
            <a:r>
              <a:rPr lang="tr-TR" sz="2200" err="1"/>
              <a:t>veritabanı</a:t>
            </a:r>
            <a:r>
              <a:rPr lang="tr-TR" sz="2200"/>
              <a:t> yapısının kurulması. Kullanıcı giriş/kayıt fonksiyonlarının (</a:t>
            </a:r>
            <a:r>
              <a:rPr lang="tr-TR" sz="2200" err="1"/>
              <a:t>Flutter</a:t>
            </a:r>
            <a:r>
              <a:rPr lang="tr-TR" sz="2200"/>
              <a:t>) kodlanması.</a:t>
            </a:r>
            <a:endParaRPr lang="tr-TR" sz="2200">
              <a:ea typeface="Calibri"/>
              <a:cs typeface="Calibri"/>
            </a:endParaRPr>
          </a:p>
          <a:p>
            <a:pPr lvl="1"/>
            <a:r>
              <a:rPr lang="tr-TR" sz="2200" b="1"/>
              <a:t>Geliştirme (Sprint 2):</a:t>
            </a:r>
            <a:r>
              <a:rPr lang="tr-TR" sz="2200"/>
              <a:t> Günlük anket ve özet (grafik) ekranının geliştirilmesi. Verilerin API aracılığıyla </a:t>
            </a:r>
            <a:r>
              <a:rPr lang="tr-TR" sz="2200" err="1"/>
              <a:t>Firebase'e</a:t>
            </a:r>
            <a:r>
              <a:rPr lang="tr-TR" sz="2200"/>
              <a:t> yazılması ve okunması.</a:t>
            </a:r>
            <a:endParaRPr lang="tr-TR" sz="2200">
              <a:ea typeface="Calibri"/>
              <a:cs typeface="Calibri"/>
            </a:endParaRPr>
          </a:p>
          <a:p>
            <a:pPr lvl="1"/>
            <a:r>
              <a:rPr lang="tr-TR" sz="2200" b="1"/>
              <a:t>Geliştirme (Sprint 3):</a:t>
            </a:r>
            <a:r>
              <a:rPr lang="tr-TR" sz="2200"/>
              <a:t> </a:t>
            </a:r>
            <a:r>
              <a:rPr lang="tr-TR" sz="2200" err="1"/>
              <a:t>Llama</a:t>
            </a:r>
            <a:r>
              <a:rPr lang="tr-TR" sz="2200"/>
              <a:t> API entegrasyonu (Bana Sor) ve </a:t>
            </a:r>
            <a:r>
              <a:rPr lang="tr-TR" sz="2200" err="1"/>
              <a:t>veritabanı</a:t>
            </a:r>
            <a:r>
              <a:rPr lang="tr-TR" sz="2200"/>
              <a:t> destekli öneri sisteminin bağlanması.</a:t>
            </a:r>
            <a:endParaRPr lang="tr-TR" sz="2200">
              <a:ea typeface="Calibri"/>
              <a:cs typeface="Calibri"/>
            </a:endParaRPr>
          </a:p>
          <a:p>
            <a:r>
              <a:rPr lang="tr-TR" sz="2200" b="1"/>
              <a:t>Test ve Analiz:</a:t>
            </a:r>
            <a:r>
              <a:rPr lang="tr-TR" sz="2200"/>
              <a:t> Geliştirilen prototipin (MVP) önce teknik ekip içinde (Alfa Test), daha sonra küçük bir hasta grubuyla (Beta Test) test edilmesi.</a:t>
            </a:r>
            <a:endParaRPr lang="en-US" sz="2200">
              <a:solidFill>
                <a:srgbClr val="DE2223"/>
              </a:solidFill>
              <a:latin typeface="Aileron Bold"/>
            </a:endParaRPr>
          </a:p>
        </p:txBody>
      </p:sp>
      <p:sp>
        <p:nvSpPr>
          <p:cNvPr id="81" name="Freeform 96">
            <a:extLst>
              <a:ext uri="{FF2B5EF4-FFF2-40B4-BE49-F238E27FC236}">
                <a16:creationId xmlns:a16="http://schemas.microsoft.com/office/drawing/2014/main" id="{E5925E8D-14A6-88F8-9BB4-BEEE9015C325}"/>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11" name="Freeform 97">
            <a:extLst>
              <a:ext uri="{FF2B5EF4-FFF2-40B4-BE49-F238E27FC236}">
                <a16:creationId xmlns:a16="http://schemas.microsoft.com/office/drawing/2014/main" id="{9D336A5E-0D6D-92CD-1E7C-6944D5E4B25B}"/>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2" name="Freeform 96">
            <a:extLst>
              <a:ext uri="{FF2B5EF4-FFF2-40B4-BE49-F238E27FC236}">
                <a16:creationId xmlns:a16="http://schemas.microsoft.com/office/drawing/2014/main" id="{B2EE62B7-4351-0AC0-7A88-9B91363C3468}"/>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7" name="Freeform 96">
            <a:extLst>
              <a:ext uri="{FF2B5EF4-FFF2-40B4-BE49-F238E27FC236}">
                <a16:creationId xmlns:a16="http://schemas.microsoft.com/office/drawing/2014/main" id="{EB274DFC-7523-455A-4B1D-A06C2256BB1E}"/>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8" name="TextBox 34">
            <a:extLst>
              <a:ext uri="{FF2B5EF4-FFF2-40B4-BE49-F238E27FC236}">
                <a16:creationId xmlns:a16="http://schemas.microsoft.com/office/drawing/2014/main" id="{EC1C306B-A309-B06B-E48C-85AE06ED7275}"/>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19" name="TextBox 35">
            <a:extLst>
              <a:ext uri="{FF2B5EF4-FFF2-40B4-BE49-F238E27FC236}">
                <a16:creationId xmlns:a16="http://schemas.microsoft.com/office/drawing/2014/main" id="{D30331DF-75D6-861C-3EED-FB6B7CA36D22}"/>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20" name="TextBox 36">
            <a:extLst>
              <a:ext uri="{FF2B5EF4-FFF2-40B4-BE49-F238E27FC236}">
                <a16:creationId xmlns:a16="http://schemas.microsoft.com/office/drawing/2014/main" id="{9DFE46BA-9AE5-BD37-4E88-BFD09A95F0C5}"/>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21" name="TextBox 37">
            <a:extLst>
              <a:ext uri="{FF2B5EF4-FFF2-40B4-BE49-F238E27FC236}">
                <a16:creationId xmlns:a16="http://schemas.microsoft.com/office/drawing/2014/main" id="{F2A7F3DF-8EE0-CE91-C09F-6C3F45B0798C}"/>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22" name="TextBox 38">
            <a:extLst>
              <a:ext uri="{FF2B5EF4-FFF2-40B4-BE49-F238E27FC236}">
                <a16:creationId xmlns:a16="http://schemas.microsoft.com/office/drawing/2014/main" id="{AF9A44C4-E474-3C3C-6A83-9FF623CCD6E5}"/>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23" name="Freeform 45">
            <a:extLst>
              <a:ext uri="{FF2B5EF4-FFF2-40B4-BE49-F238E27FC236}">
                <a16:creationId xmlns:a16="http://schemas.microsoft.com/office/drawing/2014/main" id="{E5FFA677-C405-18D8-F409-95958A8F5A77}"/>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4" name="Freeform 47">
            <a:extLst>
              <a:ext uri="{FF2B5EF4-FFF2-40B4-BE49-F238E27FC236}">
                <a16:creationId xmlns:a16="http://schemas.microsoft.com/office/drawing/2014/main" id="{8263D4A7-B7C5-2A45-84EB-D349AD6EE5E1}"/>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5" name="Freeform 22">
            <a:extLst>
              <a:ext uri="{FF2B5EF4-FFF2-40B4-BE49-F238E27FC236}">
                <a16:creationId xmlns:a16="http://schemas.microsoft.com/office/drawing/2014/main" id="{25C9219F-6F9C-B098-6B0E-4E5D4E6E1F23}"/>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6" name="Freeform 44">
            <a:extLst>
              <a:ext uri="{FF2B5EF4-FFF2-40B4-BE49-F238E27FC236}">
                <a16:creationId xmlns:a16="http://schemas.microsoft.com/office/drawing/2014/main" id="{4EC8711C-2862-7420-7E2E-D0CF3CD0C8DE}"/>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7" name="TextBox 38">
            <a:extLst>
              <a:ext uri="{FF2B5EF4-FFF2-40B4-BE49-F238E27FC236}">
                <a16:creationId xmlns:a16="http://schemas.microsoft.com/office/drawing/2014/main" id="{F9F13EE7-04D3-CB90-D648-AA0A40E32D67}"/>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28" name="Freeform 44">
            <a:extLst>
              <a:ext uri="{FF2B5EF4-FFF2-40B4-BE49-F238E27FC236}">
                <a16:creationId xmlns:a16="http://schemas.microsoft.com/office/drawing/2014/main" id="{CC854AA7-E33B-49F4-181C-A3FA3B17AEBF}"/>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9" name="TextBox 39">
            <a:extLst>
              <a:ext uri="{FF2B5EF4-FFF2-40B4-BE49-F238E27FC236}">
                <a16:creationId xmlns:a16="http://schemas.microsoft.com/office/drawing/2014/main" id="{AFB74DDE-6DA7-0A7F-E1C5-B9977EFF7F4A}"/>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30" name="AutoShape 20">
            <a:extLst>
              <a:ext uri="{FF2B5EF4-FFF2-40B4-BE49-F238E27FC236}">
                <a16:creationId xmlns:a16="http://schemas.microsoft.com/office/drawing/2014/main" id="{BF2D95D9-DC03-CD69-ADCE-00EBAED70116}"/>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31" name="Freeform 21">
            <a:extLst>
              <a:ext uri="{FF2B5EF4-FFF2-40B4-BE49-F238E27FC236}">
                <a16:creationId xmlns:a16="http://schemas.microsoft.com/office/drawing/2014/main" id="{BE18D3C7-635D-FE83-91D9-C6CA06A7BE4F}"/>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2" name="TextBox 40">
            <a:extLst>
              <a:ext uri="{FF2B5EF4-FFF2-40B4-BE49-F238E27FC236}">
                <a16:creationId xmlns:a16="http://schemas.microsoft.com/office/drawing/2014/main" id="{F304A2AA-5650-9E81-3453-21A9CFB6DC0D}"/>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33" name="TextBox 42">
            <a:extLst>
              <a:ext uri="{FF2B5EF4-FFF2-40B4-BE49-F238E27FC236}">
                <a16:creationId xmlns:a16="http://schemas.microsoft.com/office/drawing/2014/main" id="{E71C8486-0C4E-D85B-95BE-81C5B3AE3D1D}"/>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34" name="Freeform 21">
            <a:extLst>
              <a:ext uri="{FF2B5EF4-FFF2-40B4-BE49-F238E27FC236}">
                <a16:creationId xmlns:a16="http://schemas.microsoft.com/office/drawing/2014/main" id="{63C478BB-03C4-F751-6D4B-D81D56CB6B5D}"/>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5" name="Freeform 22">
            <a:extLst>
              <a:ext uri="{FF2B5EF4-FFF2-40B4-BE49-F238E27FC236}">
                <a16:creationId xmlns:a16="http://schemas.microsoft.com/office/drawing/2014/main" id="{54B6C23B-D195-3022-DC85-FC3A0C66B690}"/>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6" name="Freeform 21">
            <a:extLst>
              <a:ext uri="{FF2B5EF4-FFF2-40B4-BE49-F238E27FC236}">
                <a16:creationId xmlns:a16="http://schemas.microsoft.com/office/drawing/2014/main" id="{79CF3FF6-44BE-0A66-0023-3732AD6F2AAA}"/>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7" name="Freeform 22">
            <a:extLst>
              <a:ext uri="{FF2B5EF4-FFF2-40B4-BE49-F238E27FC236}">
                <a16:creationId xmlns:a16="http://schemas.microsoft.com/office/drawing/2014/main" id="{2FECC12A-0763-0F60-635C-AB7D2E8A269A}"/>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8" name="Freeform 21">
            <a:extLst>
              <a:ext uri="{FF2B5EF4-FFF2-40B4-BE49-F238E27FC236}">
                <a16:creationId xmlns:a16="http://schemas.microsoft.com/office/drawing/2014/main" id="{B4C8AFD1-E74F-8318-6DAA-ECE27EB2ABDA}"/>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9" name="Freeform 22">
            <a:extLst>
              <a:ext uri="{FF2B5EF4-FFF2-40B4-BE49-F238E27FC236}">
                <a16:creationId xmlns:a16="http://schemas.microsoft.com/office/drawing/2014/main" id="{98EF30A8-B45A-9490-E5A0-BAA9734243F9}"/>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0" name="Freeform 21">
            <a:extLst>
              <a:ext uri="{FF2B5EF4-FFF2-40B4-BE49-F238E27FC236}">
                <a16:creationId xmlns:a16="http://schemas.microsoft.com/office/drawing/2014/main" id="{AAA53903-84C7-484A-0A97-2072A7E56BD3}"/>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2" name="Freeform 21">
            <a:extLst>
              <a:ext uri="{FF2B5EF4-FFF2-40B4-BE49-F238E27FC236}">
                <a16:creationId xmlns:a16="http://schemas.microsoft.com/office/drawing/2014/main" id="{20078E9F-F5E4-9487-DDA2-7D167F2B1A0D}"/>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3" name="Freeform 22">
            <a:extLst>
              <a:ext uri="{FF2B5EF4-FFF2-40B4-BE49-F238E27FC236}">
                <a16:creationId xmlns:a16="http://schemas.microsoft.com/office/drawing/2014/main" id="{1852EB94-B53C-349A-A463-FEF3A4D279BE}"/>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4" name="Freeform 21">
            <a:extLst>
              <a:ext uri="{FF2B5EF4-FFF2-40B4-BE49-F238E27FC236}">
                <a16:creationId xmlns:a16="http://schemas.microsoft.com/office/drawing/2014/main" id="{DC676B74-E5B0-1FE5-ED42-EC451B16B0F0}"/>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5" name="Freeform 22">
            <a:extLst>
              <a:ext uri="{FF2B5EF4-FFF2-40B4-BE49-F238E27FC236}">
                <a16:creationId xmlns:a16="http://schemas.microsoft.com/office/drawing/2014/main" id="{4F2475CB-8C83-C317-E2BE-90326C40628F}"/>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6" name="Freeform 21">
            <a:extLst>
              <a:ext uri="{FF2B5EF4-FFF2-40B4-BE49-F238E27FC236}">
                <a16:creationId xmlns:a16="http://schemas.microsoft.com/office/drawing/2014/main" id="{C3AB1C26-6FAE-8899-1D86-98066D478207}"/>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7" name="Freeform 22">
            <a:extLst>
              <a:ext uri="{FF2B5EF4-FFF2-40B4-BE49-F238E27FC236}">
                <a16:creationId xmlns:a16="http://schemas.microsoft.com/office/drawing/2014/main" id="{89C58D37-2144-386E-BB5C-2EFB697C229D}"/>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8" name="Freeform 21">
            <a:extLst>
              <a:ext uri="{FF2B5EF4-FFF2-40B4-BE49-F238E27FC236}">
                <a16:creationId xmlns:a16="http://schemas.microsoft.com/office/drawing/2014/main" id="{6490AB4E-EA01-3ED7-4A1C-F4AE89A7CFF5}"/>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9" name="Freeform 22">
            <a:extLst>
              <a:ext uri="{FF2B5EF4-FFF2-40B4-BE49-F238E27FC236}">
                <a16:creationId xmlns:a16="http://schemas.microsoft.com/office/drawing/2014/main" id="{C7F170A6-A34B-95FC-706A-B52586CD1199}"/>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0" name="Freeform 21">
            <a:extLst>
              <a:ext uri="{FF2B5EF4-FFF2-40B4-BE49-F238E27FC236}">
                <a16:creationId xmlns:a16="http://schemas.microsoft.com/office/drawing/2014/main" id="{CAF58055-0E62-EAB6-37DC-248DC6DE1A2B}"/>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1" name="Freeform 22">
            <a:extLst>
              <a:ext uri="{FF2B5EF4-FFF2-40B4-BE49-F238E27FC236}">
                <a16:creationId xmlns:a16="http://schemas.microsoft.com/office/drawing/2014/main" id="{0D898CA0-09D2-98D0-0B0D-60F8AEC3BC57}"/>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3" name="Freeform 21">
            <a:extLst>
              <a:ext uri="{FF2B5EF4-FFF2-40B4-BE49-F238E27FC236}">
                <a16:creationId xmlns:a16="http://schemas.microsoft.com/office/drawing/2014/main" id="{DE5F6751-7411-183B-528A-DCEB315FF605}"/>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4" name="Freeform 22">
            <a:extLst>
              <a:ext uri="{FF2B5EF4-FFF2-40B4-BE49-F238E27FC236}">
                <a16:creationId xmlns:a16="http://schemas.microsoft.com/office/drawing/2014/main" id="{5F907D5D-BA14-7514-FEC1-F37BEFAEAC25}"/>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5" name="TextBox 34">
            <a:extLst>
              <a:ext uri="{FF2B5EF4-FFF2-40B4-BE49-F238E27FC236}">
                <a16:creationId xmlns:a16="http://schemas.microsoft.com/office/drawing/2014/main" id="{122A5B71-AF0D-DAD2-1C2A-E7ED644C6F31}"/>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56" name="Freeform 97">
            <a:extLst>
              <a:ext uri="{FF2B5EF4-FFF2-40B4-BE49-F238E27FC236}">
                <a16:creationId xmlns:a16="http://schemas.microsoft.com/office/drawing/2014/main" id="{5BE8899E-7F18-5A4A-2224-3B317F6DDCAF}"/>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41" name="Freeform 22">
            <a:extLst>
              <a:ext uri="{FF2B5EF4-FFF2-40B4-BE49-F238E27FC236}">
                <a16:creationId xmlns:a16="http://schemas.microsoft.com/office/drawing/2014/main" id="{5F6B8763-A887-0946-13F4-C28437050A92}"/>
              </a:ext>
            </a:extLst>
          </p:cNvPr>
          <p:cNvSpPr/>
          <p:nvPr/>
        </p:nvSpPr>
        <p:spPr>
          <a:xfrm>
            <a:off x="17616416" y="4918338"/>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7" name="TextBox 39">
            <a:extLst>
              <a:ext uri="{FF2B5EF4-FFF2-40B4-BE49-F238E27FC236}">
                <a16:creationId xmlns:a16="http://schemas.microsoft.com/office/drawing/2014/main" id="{508F557B-9611-9616-BEA6-E229E436B79D}"/>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113" name="Freeform 97">
            <a:extLst>
              <a:ext uri="{FF2B5EF4-FFF2-40B4-BE49-F238E27FC236}">
                <a16:creationId xmlns:a16="http://schemas.microsoft.com/office/drawing/2014/main" id="{BC7D406D-6C94-45FE-4868-5D0909FC4658}"/>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58" name="TextBox 114">
            <a:extLst>
              <a:ext uri="{FF2B5EF4-FFF2-40B4-BE49-F238E27FC236}">
                <a16:creationId xmlns:a16="http://schemas.microsoft.com/office/drawing/2014/main" id="{0D9E376C-2050-F360-28F6-D2EC8C0F6E2D}"/>
              </a:ext>
            </a:extLst>
          </p:cNvPr>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59" name="Resim 58" descr="siyah, karanlık içeren bir resim&#10;&#10;Yapay zeka tarafından oluşturulan içerik yanlış olabilir.">
            <a:extLst>
              <a:ext uri="{FF2B5EF4-FFF2-40B4-BE49-F238E27FC236}">
                <a16:creationId xmlns:a16="http://schemas.microsoft.com/office/drawing/2014/main" id="{E7614C61-00BB-5139-EA2A-3F1D8FFBA866}"/>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60" name="Freeform 10">
            <a:extLst>
              <a:ext uri="{FF2B5EF4-FFF2-40B4-BE49-F238E27FC236}">
                <a16:creationId xmlns:a16="http://schemas.microsoft.com/office/drawing/2014/main" id="{B6520679-CF6C-D439-407F-7B945A363039}"/>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61" name="AutoShape 11">
            <a:extLst>
              <a:ext uri="{FF2B5EF4-FFF2-40B4-BE49-F238E27FC236}">
                <a16:creationId xmlns:a16="http://schemas.microsoft.com/office/drawing/2014/main" id="{9E79E350-09B8-522B-22A7-D9CBE67BB248}"/>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62" name="AutoShape 6">
            <a:extLst>
              <a:ext uri="{FF2B5EF4-FFF2-40B4-BE49-F238E27FC236}">
                <a16:creationId xmlns:a16="http://schemas.microsoft.com/office/drawing/2014/main" id="{8886314B-1238-8B22-50B4-6E3518479ED5}"/>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45456-7C11-0E05-EF14-C7A8C8C63C5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6CBCBFE-5D0D-B18E-2A8C-18F3745CE939}"/>
              </a:ext>
            </a:extLst>
          </p:cNvPr>
          <p:cNvSpPr>
            <a:spLocks noGrp="1" noRot="1" noMove="1" noResize="1" noEditPoints="1" noAdjustHandles="1" noChangeArrowheads="1" noChangeShapeType="1"/>
          </p:cNvSpPr>
          <p:nvPr/>
        </p:nvSpPr>
        <p:spPr>
          <a:xfrm flipV="1">
            <a:off x="533400" y="1287907"/>
            <a:ext cx="17066999" cy="37731"/>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a:extLst>
              <a:ext uri="{FF2B5EF4-FFF2-40B4-BE49-F238E27FC236}">
                <a16:creationId xmlns:a16="http://schemas.microsoft.com/office/drawing/2014/main" id="{CBAAD3F4-CAF6-6FC6-719E-96708A812009}"/>
              </a:ext>
            </a:extLst>
          </p:cNvPr>
          <p:cNvSpPr/>
          <p:nvPr/>
        </p:nvSpPr>
        <p:spPr>
          <a:xfrm>
            <a:off x="428884" y="-176038"/>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a:extLst>
              <a:ext uri="{FF2B5EF4-FFF2-40B4-BE49-F238E27FC236}">
                <a16:creationId xmlns:a16="http://schemas.microsoft.com/office/drawing/2014/main" id="{965F25C0-985D-FB81-C181-C066BBEA948B}"/>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366DE2D1-F88E-BFEC-5DB4-203C81B17804}"/>
              </a:ext>
            </a:extLst>
          </p:cNvPr>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a:extLst>
              <a:ext uri="{FF2B5EF4-FFF2-40B4-BE49-F238E27FC236}">
                <a16:creationId xmlns:a16="http://schemas.microsoft.com/office/drawing/2014/main" id="{E3ABA872-3C70-85ED-30E4-ACCC6FE36706}"/>
              </a:ext>
            </a:extLst>
          </p:cNvPr>
          <p:cNvSpPr txBox="1">
            <a:spLocks/>
          </p:cNvSpPr>
          <p:nvPr/>
        </p:nvSpPr>
        <p:spPr>
          <a:xfrm>
            <a:off x="1323153" y="290139"/>
            <a:ext cx="15689347" cy="820738"/>
          </a:xfrm>
          <a:prstGeom prst="rect">
            <a:avLst/>
          </a:prstGeom>
        </p:spPr>
        <p:txBody>
          <a:bodyPr wrap="square" lIns="0" tIns="0" rIns="0" bIns="0" rtlCol="0" anchor="t">
            <a:spAutoFit/>
          </a:bodyPr>
          <a:lstStyle/>
          <a:p>
            <a:pPr algn="ctr">
              <a:lnSpc>
                <a:spcPts val="6399"/>
              </a:lnSpc>
              <a:spcBef>
                <a:spcPct val="0"/>
              </a:spcBef>
            </a:pPr>
            <a:r>
              <a:rPr lang="tr-TR" sz="6000">
                <a:solidFill>
                  <a:srgbClr val="1A426A"/>
                </a:solidFill>
                <a:latin typeface="Active Heart"/>
              </a:rPr>
              <a:t>PROTOTİP/ UYGULAMA GELİŞTİRME DURUMU</a:t>
            </a:r>
            <a:r>
              <a:rPr lang="en-US" sz="6000">
                <a:solidFill>
                  <a:srgbClr val="1A426A"/>
                </a:solidFill>
                <a:latin typeface="Active Heart"/>
              </a:rPr>
              <a:t> </a:t>
            </a:r>
          </a:p>
        </p:txBody>
      </p:sp>
      <p:sp>
        <p:nvSpPr>
          <p:cNvPr id="9" name="TextBox 9">
            <a:extLst>
              <a:ext uri="{FF2B5EF4-FFF2-40B4-BE49-F238E27FC236}">
                <a16:creationId xmlns:a16="http://schemas.microsoft.com/office/drawing/2014/main" id="{A0026872-5B97-8500-E36D-E77DC46C3F96}"/>
              </a:ext>
            </a:extLst>
          </p:cNvPr>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0" name="TextBox 10">
            <a:extLst>
              <a:ext uri="{FF2B5EF4-FFF2-40B4-BE49-F238E27FC236}">
                <a16:creationId xmlns:a16="http://schemas.microsoft.com/office/drawing/2014/main" id="{18BBD2F8-E9E9-6917-BF76-F61547F2D047}"/>
              </a:ext>
            </a:extLst>
          </p:cNvPr>
          <p:cNvSpPr txBox="1">
            <a:spLocks noGrp="1" noRot="1" noMove="1" noResize="1" noEditPoints="1" noAdjustHandles="1" noChangeArrowheads="1" noChangeShapeType="1"/>
          </p:cNvSpPr>
          <p:nvPr/>
        </p:nvSpPr>
        <p:spPr>
          <a:xfrm>
            <a:off x="17912028" y="9607673"/>
            <a:ext cx="220206" cy="519822"/>
          </a:xfrm>
          <a:prstGeom prst="rect">
            <a:avLst/>
          </a:prstGeom>
        </p:spPr>
        <p:txBody>
          <a:bodyPr lIns="0" tIns="0" rIns="0" bIns="0" rtlCol="0" anchor="t">
            <a:spAutoFit/>
          </a:bodyPr>
          <a:lstStyle/>
          <a:p>
            <a:pPr algn="ctr">
              <a:lnSpc>
                <a:spcPts val="4759"/>
              </a:lnSpc>
            </a:pPr>
            <a:r>
              <a:rPr lang="tr-TR" sz="3399">
                <a:solidFill>
                  <a:srgbClr val="1A426A"/>
                </a:solidFill>
                <a:latin typeface="Active Heart"/>
              </a:rPr>
              <a:t>6</a:t>
            </a:r>
            <a:endParaRPr lang="en-US" sz="3399">
              <a:solidFill>
                <a:srgbClr val="1A426A"/>
              </a:solidFill>
              <a:latin typeface="Active Heart"/>
            </a:endParaRPr>
          </a:p>
        </p:txBody>
      </p:sp>
      <p:sp>
        <p:nvSpPr>
          <p:cNvPr id="11" name="Freeform 11">
            <a:extLst>
              <a:ext uri="{FF2B5EF4-FFF2-40B4-BE49-F238E27FC236}">
                <a16:creationId xmlns:a16="http://schemas.microsoft.com/office/drawing/2014/main" id="{6406D98E-439D-E914-F656-C88447E9171F}"/>
              </a:ext>
            </a:extLst>
          </p:cNvPr>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3" name="Freeform 13">
            <a:extLst>
              <a:ext uri="{FF2B5EF4-FFF2-40B4-BE49-F238E27FC236}">
                <a16:creationId xmlns:a16="http://schemas.microsoft.com/office/drawing/2014/main" id="{EFC22D46-D8BA-7817-B2C3-1F5255E3EC1D}"/>
              </a:ext>
            </a:extLst>
          </p:cNvPr>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4" name="Freeform 14">
            <a:extLst>
              <a:ext uri="{FF2B5EF4-FFF2-40B4-BE49-F238E27FC236}">
                <a16:creationId xmlns:a16="http://schemas.microsoft.com/office/drawing/2014/main" id="{2AEE2A78-99F3-CE5E-9EC1-0D62234A0295}"/>
              </a:ext>
            </a:extLst>
          </p:cNvPr>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5" name="Freeform 15">
            <a:extLst>
              <a:ext uri="{FF2B5EF4-FFF2-40B4-BE49-F238E27FC236}">
                <a16:creationId xmlns:a16="http://schemas.microsoft.com/office/drawing/2014/main" id="{D333EBCA-DA76-E41D-DADA-CA39A303C5CC}"/>
              </a:ext>
            </a:extLst>
          </p:cNvPr>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6" name="TextBox 16">
            <a:extLst>
              <a:ext uri="{FF2B5EF4-FFF2-40B4-BE49-F238E27FC236}">
                <a16:creationId xmlns:a16="http://schemas.microsoft.com/office/drawing/2014/main" id="{0D8ACB19-E7AB-980E-E297-5F5D18365048}"/>
              </a:ext>
            </a:extLst>
          </p:cNvPr>
          <p:cNvSpPr txBox="1">
            <a:spLocks noGrp="1" noRot="1" noMove="1" noResize="1" noEditPoints="1" noAdjustHandles="1" noChangeArrowheads="1" noChangeShapeType="1"/>
          </p:cNvSpPr>
          <p:nvPr/>
        </p:nvSpPr>
        <p:spPr>
          <a:xfrm>
            <a:off x="753578" y="9903396"/>
            <a:ext cx="2110574"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52" name="TextBox 50">
            <a:extLst>
              <a:ext uri="{FF2B5EF4-FFF2-40B4-BE49-F238E27FC236}">
                <a16:creationId xmlns:a16="http://schemas.microsoft.com/office/drawing/2014/main" id="{AC057F0F-7D2A-6B15-E94E-00232EF6B14B}"/>
              </a:ext>
            </a:extLst>
          </p:cNvPr>
          <p:cNvSpPr txBox="1"/>
          <p:nvPr/>
        </p:nvSpPr>
        <p:spPr>
          <a:xfrm>
            <a:off x="717389" y="1606838"/>
            <a:ext cx="12699737" cy="6278642"/>
          </a:xfrm>
          <a:prstGeom prst="rect">
            <a:avLst/>
          </a:prstGeom>
        </p:spPr>
        <p:txBody>
          <a:bodyPr wrap="square" lIns="0" tIns="0" rIns="0" bIns="0" rtlCol="0" anchor="t">
            <a:spAutoFit/>
          </a:bodyPr>
          <a:lstStyle/>
          <a:p>
            <a:r>
              <a:rPr lang="tr-TR" sz="2400" b="1" dirty="0"/>
              <a:t>PROTOTİP/ UYGULAMA GELİŞTİRME DURUMU</a:t>
            </a:r>
            <a:endParaRPr lang="tr-TR" sz="2400" dirty="0"/>
          </a:p>
          <a:p>
            <a:r>
              <a:rPr lang="tr-TR" sz="2400" dirty="0"/>
              <a:t>Projemiz şu anda </a:t>
            </a:r>
            <a:r>
              <a:rPr lang="tr-TR" sz="2400" b="1" dirty="0"/>
              <a:t>yüksek sadakatli (</a:t>
            </a:r>
            <a:r>
              <a:rPr lang="tr-TR" sz="2400" b="1" err="1"/>
              <a:t>high-fidelity</a:t>
            </a:r>
            <a:r>
              <a:rPr lang="tr-TR" sz="2400" b="1" dirty="0"/>
              <a:t>) tasarım prototipi</a:t>
            </a:r>
            <a:r>
              <a:rPr lang="tr-TR" sz="2400" dirty="0"/>
              <a:t> aşamasındadır. </a:t>
            </a:r>
          </a:p>
          <a:p>
            <a:r>
              <a:rPr lang="tr-TR" sz="2400" dirty="0"/>
              <a:t>Çözüm önerimiz, </a:t>
            </a:r>
            <a:r>
              <a:rPr lang="tr-TR" sz="2400" b="1" dirty="0"/>
              <a:t>tamamen yazılım temelli</a:t>
            </a:r>
            <a:r>
              <a:rPr lang="tr-TR" sz="2400" dirty="0"/>
              <a:t> bir mobil uygulamadır.</a:t>
            </a:r>
            <a:endParaRPr lang="tr-TR" sz="2400">
              <a:ea typeface="Calibri"/>
              <a:cs typeface="Calibri"/>
            </a:endParaRPr>
          </a:p>
          <a:p>
            <a:r>
              <a:rPr lang="tr-TR" sz="2400" b="1" dirty="0"/>
              <a:t>Prototipin Geliştirme Süreci ve Durumu:</a:t>
            </a:r>
            <a:r>
              <a:rPr lang="tr-TR" sz="2400" dirty="0"/>
              <a:t> </a:t>
            </a:r>
            <a:endParaRPr lang="tr-TR" sz="2400" baseline="30000">
              <a:ea typeface="Calibri"/>
              <a:cs typeface="Calibri"/>
            </a:endParaRPr>
          </a:p>
          <a:p>
            <a:r>
              <a:rPr lang="tr-TR" sz="2400" b="1" dirty="0"/>
              <a:t>Tasarım (UI/UX):</a:t>
            </a:r>
            <a:r>
              <a:rPr lang="tr-TR" sz="2400" dirty="0"/>
              <a:t> </a:t>
            </a:r>
            <a:r>
              <a:rPr lang="tr-TR" sz="2400" b="1" dirty="0"/>
              <a:t>(TAMAMLANDI)</a:t>
            </a:r>
            <a:r>
              <a:rPr lang="tr-TR" sz="2400" dirty="0"/>
              <a:t> Uygulamanın tüm ekranları </a:t>
            </a:r>
            <a:endParaRPr lang="tr-TR" sz="2400">
              <a:ea typeface="Calibri"/>
              <a:cs typeface="Calibri"/>
            </a:endParaRPr>
          </a:p>
          <a:p>
            <a:r>
              <a:rPr lang="tr-TR" sz="2400"/>
              <a:t>Figma'da</a:t>
            </a:r>
            <a:r>
              <a:rPr lang="tr-TR" sz="2400" dirty="0"/>
              <a:t> tasarlanmış ve kullanıcı akışı belirlenmiştir.</a:t>
            </a:r>
            <a:endParaRPr lang="tr-TR" sz="2400">
              <a:ea typeface="Calibri"/>
              <a:cs typeface="Calibri"/>
            </a:endParaRPr>
          </a:p>
          <a:p>
            <a:r>
              <a:rPr lang="tr-TR" sz="2400" b="1" dirty="0"/>
              <a:t>Üretim/Kodlama (</a:t>
            </a:r>
            <a:r>
              <a:rPr lang="tr-TR" sz="2400" b="1" err="1"/>
              <a:t>Back-end</a:t>
            </a:r>
            <a:r>
              <a:rPr lang="tr-TR" sz="2400" b="1" dirty="0"/>
              <a:t>):</a:t>
            </a:r>
            <a:r>
              <a:rPr lang="tr-TR" sz="2400" dirty="0"/>
              <a:t> </a:t>
            </a:r>
            <a:r>
              <a:rPr lang="tr-TR" sz="2400" b="1" dirty="0"/>
              <a:t>(BAŞLANGIÇ AŞAMASINDA)</a:t>
            </a:r>
            <a:r>
              <a:rPr lang="tr-TR" sz="2400" dirty="0"/>
              <a:t> </a:t>
            </a:r>
          </a:p>
          <a:p>
            <a:r>
              <a:rPr lang="tr-TR" sz="2400" dirty="0" err="1"/>
              <a:t>Veritabanı</a:t>
            </a:r>
            <a:r>
              <a:rPr lang="tr-TR" sz="2400" dirty="0"/>
              <a:t> şeması (</a:t>
            </a:r>
            <a:r>
              <a:rPr lang="tr-TR" sz="2400" dirty="0" err="1"/>
              <a:t>Firebase</a:t>
            </a:r>
            <a:r>
              <a:rPr lang="tr-TR" sz="2400" dirty="0"/>
              <a:t>/</a:t>
            </a:r>
            <a:r>
              <a:rPr lang="tr-TR" sz="2400" dirty="0" err="1"/>
              <a:t>Firestore</a:t>
            </a:r>
            <a:r>
              <a:rPr lang="tr-TR" sz="2400" dirty="0"/>
              <a:t>) ve C# API yapısı oluşturulmuştur.</a:t>
            </a:r>
            <a:endParaRPr lang="tr-TR" sz="2400" dirty="0">
              <a:ea typeface="Calibri"/>
              <a:cs typeface="Calibri"/>
            </a:endParaRPr>
          </a:p>
          <a:p>
            <a:r>
              <a:rPr lang="tr-TR" sz="2400" b="1" dirty="0"/>
              <a:t>Üretim/Kodlama (Front-</a:t>
            </a:r>
            <a:r>
              <a:rPr lang="tr-TR" sz="2400" b="1" err="1"/>
              <a:t>end</a:t>
            </a:r>
            <a:r>
              <a:rPr lang="tr-TR" sz="2400" b="1" dirty="0"/>
              <a:t>):</a:t>
            </a:r>
            <a:r>
              <a:rPr lang="tr-TR" sz="2400" dirty="0"/>
              <a:t> </a:t>
            </a:r>
            <a:r>
              <a:rPr lang="tr-TR" sz="2400" b="1" dirty="0"/>
              <a:t>(BAŞLANMADI)</a:t>
            </a:r>
            <a:r>
              <a:rPr lang="tr-TR" sz="2400" dirty="0"/>
              <a:t> </a:t>
            </a:r>
          </a:p>
          <a:p>
            <a:r>
              <a:rPr lang="tr-TR" sz="2400"/>
              <a:t>Tasarımların mobil uygulamaya (</a:t>
            </a:r>
            <a:r>
              <a:rPr lang="tr-TR" sz="2400" err="1"/>
              <a:t>Flutter</a:t>
            </a:r>
            <a:r>
              <a:rPr lang="tr-TR" sz="2400" dirty="0"/>
              <a:t>) dökülmesi işlemi, </a:t>
            </a:r>
            <a:endParaRPr lang="tr-TR" sz="2400"/>
          </a:p>
          <a:p>
            <a:pPr lvl="0"/>
            <a:r>
              <a:rPr lang="tr-TR" sz="2400" dirty="0"/>
              <a:t>projenin bir sonraki aşamasıdır.</a:t>
            </a:r>
            <a:endParaRPr lang="tr-TR" sz="2400" dirty="0">
              <a:ea typeface="Calibri"/>
              <a:cs typeface="Calibri"/>
            </a:endParaRPr>
          </a:p>
          <a:p>
            <a:pPr lvl="0"/>
            <a:r>
              <a:rPr lang="tr-TR" sz="2400" b="1" dirty="0"/>
              <a:t>Test:</a:t>
            </a:r>
            <a:r>
              <a:rPr lang="tr-TR" sz="2400" dirty="0"/>
              <a:t> </a:t>
            </a:r>
            <a:r>
              <a:rPr lang="tr-TR" sz="2400" b="1" dirty="0"/>
              <a:t>(BAŞLANMADI)</a:t>
            </a:r>
            <a:endParaRPr lang="tr-TR" sz="2400" dirty="0"/>
          </a:p>
          <a:p>
            <a:r>
              <a:rPr lang="tr-TR" sz="2400" b="1" dirty="0"/>
              <a:t>Kullanılan/Kullanılacak Sistem Bileşenleri:</a:t>
            </a:r>
            <a:r>
              <a:rPr lang="tr-TR" sz="2400" dirty="0"/>
              <a:t> </a:t>
            </a:r>
            <a:endParaRPr lang="tr-TR" sz="2400" baseline="30000" dirty="0">
              <a:ea typeface="Calibri"/>
              <a:cs typeface="Calibri"/>
            </a:endParaRPr>
          </a:p>
          <a:p>
            <a:pPr lvl="0"/>
            <a:r>
              <a:rPr lang="tr-TR" sz="2400" b="1" dirty="0"/>
              <a:t>Yazılım (Araç):</a:t>
            </a:r>
            <a:r>
              <a:rPr lang="tr-TR" sz="2400" dirty="0"/>
              <a:t> </a:t>
            </a:r>
            <a:r>
              <a:rPr lang="tr-TR" sz="2400" dirty="0" err="1"/>
              <a:t>Figma</a:t>
            </a:r>
            <a:r>
              <a:rPr lang="tr-TR" sz="2400" dirty="0"/>
              <a:t> (Tasarım), VS </a:t>
            </a:r>
            <a:r>
              <a:rPr lang="tr-TR" sz="2400" dirty="0" err="1"/>
              <a:t>Code</a:t>
            </a:r>
            <a:r>
              <a:rPr lang="tr-TR" sz="2400" dirty="0"/>
              <a:t> (Geliştirme), Visual </a:t>
            </a:r>
            <a:r>
              <a:rPr lang="tr-TR" sz="2400" dirty="0" err="1"/>
              <a:t>Studio</a:t>
            </a:r>
            <a:r>
              <a:rPr lang="tr-TR" sz="2400" dirty="0"/>
              <a:t> (</a:t>
            </a:r>
            <a:r>
              <a:rPr lang="tr-TR" sz="2400" dirty="0" err="1"/>
              <a:t>Back-end</a:t>
            </a:r>
            <a:r>
              <a:rPr lang="tr-TR" sz="2400" dirty="0"/>
              <a:t>)</a:t>
            </a:r>
            <a:endParaRPr lang="tr-TR" sz="2400" dirty="0">
              <a:ea typeface="Calibri"/>
              <a:cs typeface="Calibri"/>
            </a:endParaRPr>
          </a:p>
          <a:p>
            <a:pPr lvl="0"/>
            <a:r>
              <a:rPr lang="tr-TR" sz="2400" b="1" dirty="0"/>
              <a:t>Platform (Teknoloji):</a:t>
            </a:r>
            <a:r>
              <a:rPr lang="tr-TR" sz="2400" dirty="0"/>
              <a:t> </a:t>
            </a:r>
            <a:r>
              <a:rPr lang="tr-TR" sz="2400" dirty="0" err="1"/>
              <a:t>Flutter</a:t>
            </a:r>
            <a:r>
              <a:rPr lang="tr-TR" sz="2400" dirty="0"/>
              <a:t> (Mobil Geliştirme)</a:t>
            </a:r>
            <a:endParaRPr lang="tr-TR" sz="2400" dirty="0">
              <a:ea typeface="Calibri"/>
              <a:cs typeface="Calibri"/>
            </a:endParaRPr>
          </a:p>
          <a:p>
            <a:pPr lvl="0"/>
            <a:r>
              <a:rPr lang="tr-TR" sz="2400" b="1" dirty="0"/>
              <a:t>Altyapı (Sistem):</a:t>
            </a:r>
            <a:r>
              <a:rPr lang="tr-TR" sz="2400" dirty="0"/>
              <a:t> Google </a:t>
            </a:r>
            <a:r>
              <a:rPr lang="tr-TR" sz="2400" dirty="0" err="1"/>
              <a:t>Firebase</a:t>
            </a:r>
            <a:r>
              <a:rPr lang="tr-TR" sz="2400" dirty="0"/>
              <a:t> (</a:t>
            </a:r>
            <a:r>
              <a:rPr lang="tr-TR" sz="2400" dirty="0" err="1"/>
              <a:t>Firestore</a:t>
            </a:r>
            <a:r>
              <a:rPr lang="tr-TR" sz="2400" dirty="0"/>
              <a:t>), C# .NET </a:t>
            </a:r>
            <a:r>
              <a:rPr lang="tr-TR" sz="2400" dirty="0" err="1"/>
              <a:t>Core</a:t>
            </a:r>
            <a:r>
              <a:rPr lang="tr-TR" sz="2400" dirty="0"/>
              <a:t> Web API</a:t>
            </a:r>
            <a:endParaRPr lang="tr-TR" sz="2400" dirty="0">
              <a:ea typeface="Calibri"/>
              <a:cs typeface="Calibri"/>
            </a:endParaRPr>
          </a:p>
          <a:p>
            <a:pPr lvl="0"/>
            <a:r>
              <a:rPr lang="tr-TR" sz="2400" b="1" dirty="0"/>
              <a:t>API (Entegrasyon):</a:t>
            </a:r>
            <a:r>
              <a:rPr lang="tr-TR" sz="2400" dirty="0"/>
              <a:t> </a:t>
            </a:r>
            <a:r>
              <a:rPr lang="tr-TR" sz="2400" dirty="0" err="1"/>
              <a:t>Llama</a:t>
            </a:r>
            <a:r>
              <a:rPr lang="tr-TR" sz="2400" dirty="0"/>
              <a:t> (Meta AI) API (Yapay Zekâ Asistanı için)</a:t>
            </a:r>
            <a:endParaRPr lang="tr-TR" sz="2400" dirty="0">
              <a:ea typeface="Calibri"/>
              <a:cs typeface="Calibri"/>
            </a:endParaRPr>
          </a:p>
        </p:txBody>
      </p:sp>
      <p:sp>
        <p:nvSpPr>
          <p:cNvPr id="81" name="Freeform 96">
            <a:extLst>
              <a:ext uri="{FF2B5EF4-FFF2-40B4-BE49-F238E27FC236}">
                <a16:creationId xmlns:a16="http://schemas.microsoft.com/office/drawing/2014/main" id="{00E24749-BE9F-8DB1-CF24-EA62CB505480}"/>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91" name="TextBox 34">
            <a:extLst>
              <a:ext uri="{FF2B5EF4-FFF2-40B4-BE49-F238E27FC236}">
                <a16:creationId xmlns:a16="http://schemas.microsoft.com/office/drawing/2014/main" id="{38C95938-FFB9-118B-570D-27BCAC198958}"/>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92" name="TextBox 35">
            <a:extLst>
              <a:ext uri="{FF2B5EF4-FFF2-40B4-BE49-F238E27FC236}">
                <a16:creationId xmlns:a16="http://schemas.microsoft.com/office/drawing/2014/main" id="{7930D20A-F40D-FB35-134C-D95D6046FD88}"/>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93" name="TextBox 36">
            <a:extLst>
              <a:ext uri="{FF2B5EF4-FFF2-40B4-BE49-F238E27FC236}">
                <a16:creationId xmlns:a16="http://schemas.microsoft.com/office/drawing/2014/main" id="{518F35C5-FEA9-B8E4-E81B-F93D79D0C031}"/>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94" name="TextBox 37">
            <a:extLst>
              <a:ext uri="{FF2B5EF4-FFF2-40B4-BE49-F238E27FC236}">
                <a16:creationId xmlns:a16="http://schemas.microsoft.com/office/drawing/2014/main" id="{44EDBB8C-12B5-80A3-5D49-F0B58B661AC4}"/>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95" name="TextBox 38">
            <a:extLst>
              <a:ext uri="{FF2B5EF4-FFF2-40B4-BE49-F238E27FC236}">
                <a16:creationId xmlns:a16="http://schemas.microsoft.com/office/drawing/2014/main" id="{03BB2A85-6285-B15F-2748-2681328017D3}"/>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96" name="TextBox 39">
            <a:extLst>
              <a:ext uri="{FF2B5EF4-FFF2-40B4-BE49-F238E27FC236}">
                <a16:creationId xmlns:a16="http://schemas.microsoft.com/office/drawing/2014/main" id="{C7705B16-1E5D-F27C-EF51-289A005B833C}"/>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101" name="Freeform 45">
            <a:extLst>
              <a:ext uri="{FF2B5EF4-FFF2-40B4-BE49-F238E27FC236}">
                <a16:creationId xmlns:a16="http://schemas.microsoft.com/office/drawing/2014/main" id="{E39C461E-5240-A173-3081-5D5631C63B2A}"/>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03" name="Freeform 47">
            <a:extLst>
              <a:ext uri="{FF2B5EF4-FFF2-40B4-BE49-F238E27FC236}">
                <a16:creationId xmlns:a16="http://schemas.microsoft.com/office/drawing/2014/main" id="{4FF5307E-22E6-2F99-B607-F31D79CF4D98}"/>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04" name="Freeform 22">
            <a:extLst>
              <a:ext uri="{FF2B5EF4-FFF2-40B4-BE49-F238E27FC236}">
                <a16:creationId xmlns:a16="http://schemas.microsoft.com/office/drawing/2014/main" id="{67A97C34-3B56-397C-80AC-EFDB8A30ADD7}"/>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07" name="Freeform 44">
            <a:extLst>
              <a:ext uri="{FF2B5EF4-FFF2-40B4-BE49-F238E27FC236}">
                <a16:creationId xmlns:a16="http://schemas.microsoft.com/office/drawing/2014/main" id="{1DA0FE44-41FE-9F10-ED3C-253C7DEFD2B7}"/>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08" name="TextBox 38">
            <a:extLst>
              <a:ext uri="{FF2B5EF4-FFF2-40B4-BE49-F238E27FC236}">
                <a16:creationId xmlns:a16="http://schemas.microsoft.com/office/drawing/2014/main" id="{9D02754E-EB3A-F7E1-DE2D-F336A8A2E8BF}"/>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110" name="Freeform 44">
            <a:extLst>
              <a:ext uri="{FF2B5EF4-FFF2-40B4-BE49-F238E27FC236}">
                <a16:creationId xmlns:a16="http://schemas.microsoft.com/office/drawing/2014/main" id="{FB6A7D5B-64CB-8202-07F1-C78C3FF46DB9}"/>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2" name="Freeform 96">
            <a:extLst>
              <a:ext uri="{FF2B5EF4-FFF2-40B4-BE49-F238E27FC236}">
                <a16:creationId xmlns:a16="http://schemas.microsoft.com/office/drawing/2014/main" id="{CE059B53-E609-1163-43DE-1BC0AE8D5734}"/>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14" name="TextBox 39">
            <a:extLst>
              <a:ext uri="{FF2B5EF4-FFF2-40B4-BE49-F238E27FC236}">
                <a16:creationId xmlns:a16="http://schemas.microsoft.com/office/drawing/2014/main" id="{783F7D66-9E64-E4C0-933C-AC53EE2E0A9F}"/>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48" name="AutoShape 20">
            <a:extLst>
              <a:ext uri="{FF2B5EF4-FFF2-40B4-BE49-F238E27FC236}">
                <a16:creationId xmlns:a16="http://schemas.microsoft.com/office/drawing/2014/main" id="{6E3F806B-D0B1-C9D9-6617-8B74C8745DE6}"/>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49" name="Freeform 21">
            <a:extLst>
              <a:ext uri="{FF2B5EF4-FFF2-40B4-BE49-F238E27FC236}">
                <a16:creationId xmlns:a16="http://schemas.microsoft.com/office/drawing/2014/main" id="{605368A7-A308-E9B5-C8B5-356158237682}"/>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5" name="TextBox 40">
            <a:extLst>
              <a:ext uri="{FF2B5EF4-FFF2-40B4-BE49-F238E27FC236}">
                <a16:creationId xmlns:a16="http://schemas.microsoft.com/office/drawing/2014/main" id="{5FC8E108-201E-8CD3-6588-5BEA659111B2}"/>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56" name="TextBox 42">
            <a:extLst>
              <a:ext uri="{FF2B5EF4-FFF2-40B4-BE49-F238E27FC236}">
                <a16:creationId xmlns:a16="http://schemas.microsoft.com/office/drawing/2014/main" id="{8B287D60-1A9B-DDA1-2352-6FF220170D99}"/>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59" name="Freeform 21">
            <a:extLst>
              <a:ext uri="{FF2B5EF4-FFF2-40B4-BE49-F238E27FC236}">
                <a16:creationId xmlns:a16="http://schemas.microsoft.com/office/drawing/2014/main" id="{2963999B-3759-779B-E0CF-1511637E9AFF}"/>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0" name="Freeform 22">
            <a:extLst>
              <a:ext uri="{FF2B5EF4-FFF2-40B4-BE49-F238E27FC236}">
                <a16:creationId xmlns:a16="http://schemas.microsoft.com/office/drawing/2014/main" id="{0CE69298-E9E6-9522-2CAB-2AEB651A2063}"/>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61" name="Freeform 21">
            <a:extLst>
              <a:ext uri="{FF2B5EF4-FFF2-40B4-BE49-F238E27FC236}">
                <a16:creationId xmlns:a16="http://schemas.microsoft.com/office/drawing/2014/main" id="{945A5DF8-618A-92D6-6269-DB743C1B0216}"/>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2" name="Freeform 22">
            <a:extLst>
              <a:ext uri="{FF2B5EF4-FFF2-40B4-BE49-F238E27FC236}">
                <a16:creationId xmlns:a16="http://schemas.microsoft.com/office/drawing/2014/main" id="{7014620B-ABB1-2A75-C0C2-EF18412E681B}"/>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63" name="Freeform 21">
            <a:extLst>
              <a:ext uri="{FF2B5EF4-FFF2-40B4-BE49-F238E27FC236}">
                <a16:creationId xmlns:a16="http://schemas.microsoft.com/office/drawing/2014/main" id="{E14E4534-0E3E-8E43-C10B-D3772FE71C11}"/>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4" name="Freeform 22">
            <a:extLst>
              <a:ext uri="{FF2B5EF4-FFF2-40B4-BE49-F238E27FC236}">
                <a16:creationId xmlns:a16="http://schemas.microsoft.com/office/drawing/2014/main" id="{653759BA-C38F-AD99-0C72-EAD3F1CDAFAD}"/>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65" name="Freeform 21">
            <a:extLst>
              <a:ext uri="{FF2B5EF4-FFF2-40B4-BE49-F238E27FC236}">
                <a16:creationId xmlns:a16="http://schemas.microsoft.com/office/drawing/2014/main" id="{C17948BE-E68A-A143-AD7B-0EB40E56A9A8}"/>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6" name="Freeform 22">
            <a:extLst>
              <a:ext uri="{FF2B5EF4-FFF2-40B4-BE49-F238E27FC236}">
                <a16:creationId xmlns:a16="http://schemas.microsoft.com/office/drawing/2014/main" id="{437FD334-64BC-CAFA-CE21-73795CF95C2B}"/>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67" name="Freeform 21">
            <a:extLst>
              <a:ext uri="{FF2B5EF4-FFF2-40B4-BE49-F238E27FC236}">
                <a16:creationId xmlns:a16="http://schemas.microsoft.com/office/drawing/2014/main" id="{5CBE65F1-BB81-9AEF-F382-53A8C438D0B7}"/>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68" name="Freeform 22">
            <a:extLst>
              <a:ext uri="{FF2B5EF4-FFF2-40B4-BE49-F238E27FC236}">
                <a16:creationId xmlns:a16="http://schemas.microsoft.com/office/drawing/2014/main" id="{3D5D7448-56CA-523A-DADF-B62D5E13B6A8}"/>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69" name="Freeform 21">
            <a:extLst>
              <a:ext uri="{FF2B5EF4-FFF2-40B4-BE49-F238E27FC236}">
                <a16:creationId xmlns:a16="http://schemas.microsoft.com/office/drawing/2014/main" id="{5DE64095-84F7-ABD2-9A85-D52A4475BC90}"/>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70" name="Freeform 22">
            <a:extLst>
              <a:ext uri="{FF2B5EF4-FFF2-40B4-BE49-F238E27FC236}">
                <a16:creationId xmlns:a16="http://schemas.microsoft.com/office/drawing/2014/main" id="{9D1B1A7B-65BC-440B-D907-5F3D0BC798BA}"/>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71" name="Freeform 21">
            <a:extLst>
              <a:ext uri="{FF2B5EF4-FFF2-40B4-BE49-F238E27FC236}">
                <a16:creationId xmlns:a16="http://schemas.microsoft.com/office/drawing/2014/main" id="{458F50F4-A654-B2E3-C4AA-8F7872915FAA}"/>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72" name="Freeform 22">
            <a:extLst>
              <a:ext uri="{FF2B5EF4-FFF2-40B4-BE49-F238E27FC236}">
                <a16:creationId xmlns:a16="http://schemas.microsoft.com/office/drawing/2014/main" id="{0AC67504-B584-B18F-344E-22EFF751FF26}"/>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73" name="Freeform 21">
            <a:extLst>
              <a:ext uri="{FF2B5EF4-FFF2-40B4-BE49-F238E27FC236}">
                <a16:creationId xmlns:a16="http://schemas.microsoft.com/office/drawing/2014/main" id="{88356021-0E4A-C436-050E-61EF704FADF7}"/>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74" name="Freeform 22">
            <a:extLst>
              <a:ext uri="{FF2B5EF4-FFF2-40B4-BE49-F238E27FC236}">
                <a16:creationId xmlns:a16="http://schemas.microsoft.com/office/drawing/2014/main" id="{9A8A1561-1F7B-0D0D-10E9-890ED944139F}"/>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75" name="Freeform 21">
            <a:extLst>
              <a:ext uri="{FF2B5EF4-FFF2-40B4-BE49-F238E27FC236}">
                <a16:creationId xmlns:a16="http://schemas.microsoft.com/office/drawing/2014/main" id="{58061949-0404-C285-BDAD-0A4CCF844CC4}"/>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76" name="Freeform 22">
            <a:extLst>
              <a:ext uri="{FF2B5EF4-FFF2-40B4-BE49-F238E27FC236}">
                <a16:creationId xmlns:a16="http://schemas.microsoft.com/office/drawing/2014/main" id="{57B86BF1-93C3-1DE4-7BD2-87A1F754E742}"/>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77" name="Freeform 21">
            <a:extLst>
              <a:ext uri="{FF2B5EF4-FFF2-40B4-BE49-F238E27FC236}">
                <a16:creationId xmlns:a16="http://schemas.microsoft.com/office/drawing/2014/main" id="{CFE7B482-EAAC-6F6C-E059-4E0FD3DCE985}"/>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78" name="Freeform 22">
            <a:extLst>
              <a:ext uri="{FF2B5EF4-FFF2-40B4-BE49-F238E27FC236}">
                <a16:creationId xmlns:a16="http://schemas.microsoft.com/office/drawing/2014/main" id="{C696BA3F-B36C-91EE-EAF8-9FCBD7AEFD04}"/>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45" name="TextBox 34">
            <a:extLst>
              <a:ext uri="{FF2B5EF4-FFF2-40B4-BE49-F238E27FC236}">
                <a16:creationId xmlns:a16="http://schemas.microsoft.com/office/drawing/2014/main" id="{3276A281-206B-9AEA-0A6D-9DDB7E00D0F4}"/>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113" name="Freeform 97">
            <a:extLst>
              <a:ext uri="{FF2B5EF4-FFF2-40B4-BE49-F238E27FC236}">
                <a16:creationId xmlns:a16="http://schemas.microsoft.com/office/drawing/2014/main" id="{E45E6B22-E3F9-B20A-315C-F9E0B6163166}"/>
              </a:ext>
            </a:extLst>
          </p:cNvPr>
          <p:cNvSpPr/>
          <p:nvPr/>
        </p:nvSpPr>
        <p:spPr>
          <a:xfrm>
            <a:off x="17542542" y="1381876"/>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11" name="Freeform 97">
            <a:extLst>
              <a:ext uri="{FF2B5EF4-FFF2-40B4-BE49-F238E27FC236}">
                <a16:creationId xmlns:a16="http://schemas.microsoft.com/office/drawing/2014/main" id="{2041960B-E6BF-D994-0B48-9F61264C1395}"/>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17" name="TextBox 114">
            <a:extLst>
              <a:ext uri="{FF2B5EF4-FFF2-40B4-BE49-F238E27FC236}">
                <a16:creationId xmlns:a16="http://schemas.microsoft.com/office/drawing/2014/main" id="{D3447C7D-382E-D468-3A3A-EB98D485D0E8}"/>
              </a:ext>
            </a:extLst>
          </p:cNvPr>
          <p:cNvSpPr txBox="1">
            <a:spLocks/>
          </p:cNvSpPr>
          <p:nvPr/>
        </p:nvSpPr>
        <p:spPr>
          <a:xfrm>
            <a:off x="2901643"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18" name="Resim 17" descr="siyah, karanlık içeren bir resim&#10;&#10;Yapay zeka tarafından oluşturulan içerik yanlış olabilir.">
            <a:extLst>
              <a:ext uri="{FF2B5EF4-FFF2-40B4-BE49-F238E27FC236}">
                <a16:creationId xmlns:a16="http://schemas.microsoft.com/office/drawing/2014/main" id="{304A1210-1650-D945-545E-FA108F006F43}"/>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19" name="Freeform 10">
            <a:extLst>
              <a:ext uri="{FF2B5EF4-FFF2-40B4-BE49-F238E27FC236}">
                <a16:creationId xmlns:a16="http://schemas.microsoft.com/office/drawing/2014/main" id="{19204003-CB56-E038-B5B1-26285F653F43}"/>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20" name="AutoShape 11">
            <a:extLst>
              <a:ext uri="{FF2B5EF4-FFF2-40B4-BE49-F238E27FC236}">
                <a16:creationId xmlns:a16="http://schemas.microsoft.com/office/drawing/2014/main" id="{623819CE-9C5B-960C-2D57-04CEED50D715}"/>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21" name="AutoShape 6">
            <a:extLst>
              <a:ext uri="{FF2B5EF4-FFF2-40B4-BE49-F238E27FC236}">
                <a16:creationId xmlns:a16="http://schemas.microsoft.com/office/drawing/2014/main" id="{D07F1635-C52C-6930-1059-75E47B618178}"/>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pic>
        <p:nvPicPr>
          <p:cNvPr id="7" name="Resim 6" descr="metin, ekran görüntüsü, yazı tipi, tasarım içeren bir resim&#10;&#10;Yapay zeka tarafından oluşturulmuş içerik yanlış olabilir.">
            <a:extLst>
              <a:ext uri="{FF2B5EF4-FFF2-40B4-BE49-F238E27FC236}">
                <a16:creationId xmlns:a16="http://schemas.microsoft.com/office/drawing/2014/main" id="{C8BCD6F0-82C3-75C7-A127-E7580E5B53C9}"/>
              </a:ext>
            </a:extLst>
          </p:cNvPr>
          <p:cNvPicPr>
            <a:picLocks noChangeAspect="1"/>
          </p:cNvPicPr>
          <p:nvPr/>
        </p:nvPicPr>
        <p:blipFill>
          <a:blip r:embed="rId22"/>
          <a:stretch>
            <a:fillRect/>
          </a:stretch>
        </p:blipFill>
        <p:spPr>
          <a:xfrm>
            <a:off x="10560195" y="5005386"/>
            <a:ext cx="1666875" cy="4131254"/>
          </a:xfrm>
          <a:prstGeom prst="rect">
            <a:avLst/>
          </a:prstGeom>
          <a:ln>
            <a:solidFill>
              <a:srgbClr val="4472C4"/>
            </a:solidFill>
          </a:ln>
        </p:spPr>
      </p:pic>
      <p:pic>
        <p:nvPicPr>
          <p:cNvPr id="12" name="Resim 11" descr="metin, ekran görüntüsü, yazı tipi, web sayfası içeren bir resim&#10;&#10;Yapay zeka tarafından oluşturulmuş içerik yanlış olabilir.">
            <a:extLst>
              <a:ext uri="{FF2B5EF4-FFF2-40B4-BE49-F238E27FC236}">
                <a16:creationId xmlns:a16="http://schemas.microsoft.com/office/drawing/2014/main" id="{E903E7EE-6EF6-B7ED-C4D6-9A351DC8B46C}"/>
              </a:ext>
            </a:extLst>
          </p:cNvPr>
          <p:cNvPicPr>
            <a:picLocks noChangeAspect="1"/>
          </p:cNvPicPr>
          <p:nvPr/>
        </p:nvPicPr>
        <p:blipFill>
          <a:blip r:embed="rId23"/>
          <a:stretch>
            <a:fillRect/>
          </a:stretch>
        </p:blipFill>
        <p:spPr>
          <a:xfrm>
            <a:off x="12414350" y="3609975"/>
            <a:ext cx="1657350" cy="5533472"/>
          </a:xfrm>
          <a:prstGeom prst="rect">
            <a:avLst/>
          </a:prstGeom>
          <a:ln>
            <a:solidFill>
              <a:srgbClr val="4472C4"/>
            </a:solidFill>
          </a:ln>
        </p:spPr>
      </p:pic>
    </p:spTree>
    <p:extLst>
      <p:ext uri="{BB962C8B-B14F-4D97-AF65-F5344CB8AC3E}">
        <p14:creationId xmlns:p14="http://schemas.microsoft.com/office/powerpoint/2010/main" val="1731876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00F38-0F05-D8E2-06C1-94DF205D531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DB36A6A-BDA8-E073-3946-0C4C5224D0CE}"/>
              </a:ext>
            </a:extLst>
          </p:cNvPr>
          <p:cNvSpPr>
            <a:spLocks noGrp="1" noRot="1" noMove="1" noResize="1" noEditPoints="1" noAdjustHandles="1" noChangeArrowheads="1" noChangeShapeType="1"/>
          </p:cNvSpPr>
          <p:nvPr/>
        </p:nvSpPr>
        <p:spPr>
          <a:xfrm>
            <a:off x="304800" y="1270777"/>
            <a:ext cx="17295600" cy="17130"/>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a:extLst>
              <a:ext uri="{FF2B5EF4-FFF2-40B4-BE49-F238E27FC236}">
                <a16:creationId xmlns:a16="http://schemas.microsoft.com/office/drawing/2014/main" id="{B63F06B5-2F28-939C-1084-87441281012A}"/>
              </a:ext>
            </a:extLst>
          </p:cNvPr>
          <p:cNvSpPr/>
          <p:nvPr/>
        </p:nvSpPr>
        <p:spPr>
          <a:xfrm>
            <a:off x="428884" y="-176038"/>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a:extLst>
              <a:ext uri="{FF2B5EF4-FFF2-40B4-BE49-F238E27FC236}">
                <a16:creationId xmlns:a16="http://schemas.microsoft.com/office/drawing/2014/main" id="{64E73ED7-5F7F-C06D-8538-022E23A779A8}"/>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23AEC40C-4B64-D5CE-51E3-14C481623FAD}"/>
              </a:ext>
            </a:extLst>
          </p:cNvPr>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a:extLst>
              <a:ext uri="{FF2B5EF4-FFF2-40B4-BE49-F238E27FC236}">
                <a16:creationId xmlns:a16="http://schemas.microsoft.com/office/drawing/2014/main" id="{EF665DE9-763D-65B6-D66E-51C3585D0E11}"/>
              </a:ext>
            </a:extLst>
          </p:cNvPr>
          <p:cNvSpPr txBox="1">
            <a:spLocks/>
          </p:cNvSpPr>
          <p:nvPr/>
        </p:nvSpPr>
        <p:spPr>
          <a:xfrm>
            <a:off x="542123" y="281152"/>
            <a:ext cx="17399134" cy="820738"/>
          </a:xfrm>
          <a:prstGeom prst="rect">
            <a:avLst/>
          </a:prstGeom>
        </p:spPr>
        <p:txBody>
          <a:bodyPr wrap="square" lIns="0" tIns="0" rIns="0" bIns="0" rtlCol="0" anchor="t">
            <a:spAutoFit/>
          </a:bodyPr>
          <a:lstStyle/>
          <a:p>
            <a:pPr algn="ctr">
              <a:lnSpc>
                <a:spcPts val="6399"/>
              </a:lnSpc>
              <a:spcBef>
                <a:spcPct val="0"/>
              </a:spcBef>
            </a:pPr>
            <a:r>
              <a:rPr lang="tr-TR" sz="5400">
                <a:solidFill>
                  <a:srgbClr val="1A426A"/>
                </a:solidFill>
                <a:latin typeface="Active Heart"/>
              </a:rPr>
              <a:t>TİCARİLEŞME POTANSİYELİ VE SÜRDÜRÜLEBİLİRİLİK</a:t>
            </a:r>
            <a:endParaRPr lang="en-US" sz="5400">
              <a:solidFill>
                <a:srgbClr val="1A426A"/>
              </a:solidFill>
              <a:latin typeface="Active Heart"/>
            </a:endParaRPr>
          </a:p>
        </p:txBody>
      </p:sp>
      <p:sp>
        <p:nvSpPr>
          <p:cNvPr id="10" name="TextBox 10">
            <a:extLst>
              <a:ext uri="{FF2B5EF4-FFF2-40B4-BE49-F238E27FC236}">
                <a16:creationId xmlns:a16="http://schemas.microsoft.com/office/drawing/2014/main" id="{9FB9EAF1-504D-6C70-954B-BCD9EBD625CC}"/>
              </a:ext>
            </a:extLst>
          </p:cNvPr>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1" name="TextBox 11">
            <a:extLst>
              <a:ext uri="{FF2B5EF4-FFF2-40B4-BE49-F238E27FC236}">
                <a16:creationId xmlns:a16="http://schemas.microsoft.com/office/drawing/2014/main" id="{F078CA0D-8326-3604-E69F-8E63E704CFF7}"/>
              </a:ext>
            </a:extLst>
          </p:cNvPr>
          <p:cNvSpPr txBox="1">
            <a:spLocks noGrp="1" noRot="1" noMove="1" noResize="1" noEditPoints="1" noAdjustHandles="1" noChangeArrowheads="1" noChangeShapeType="1"/>
          </p:cNvSpPr>
          <p:nvPr/>
        </p:nvSpPr>
        <p:spPr>
          <a:xfrm>
            <a:off x="17911760" y="9607673"/>
            <a:ext cx="220742" cy="519822"/>
          </a:xfrm>
          <a:prstGeom prst="rect">
            <a:avLst/>
          </a:prstGeom>
        </p:spPr>
        <p:txBody>
          <a:bodyPr lIns="0" tIns="0" rIns="0" bIns="0" rtlCol="0" anchor="t">
            <a:spAutoFit/>
          </a:bodyPr>
          <a:lstStyle/>
          <a:p>
            <a:pPr algn="ctr">
              <a:lnSpc>
                <a:spcPts val="4759"/>
              </a:lnSpc>
            </a:pPr>
            <a:r>
              <a:rPr lang="tr-TR" sz="3399">
                <a:solidFill>
                  <a:srgbClr val="1A426A"/>
                </a:solidFill>
                <a:latin typeface="Active Heart"/>
              </a:rPr>
              <a:t>7</a:t>
            </a:r>
            <a:endParaRPr lang="en-US" sz="3399">
              <a:solidFill>
                <a:srgbClr val="1A426A"/>
              </a:solidFill>
              <a:latin typeface="Active Heart"/>
            </a:endParaRPr>
          </a:p>
        </p:txBody>
      </p:sp>
      <p:sp>
        <p:nvSpPr>
          <p:cNvPr id="12" name="Freeform 12">
            <a:extLst>
              <a:ext uri="{FF2B5EF4-FFF2-40B4-BE49-F238E27FC236}">
                <a16:creationId xmlns:a16="http://schemas.microsoft.com/office/drawing/2014/main" id="{A0CF46C6-3385-598F-FECB-1977FC5A54A9}"/>
              </a:ext>
            </a:extLst>
          </p:cNvPr>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4" name="Freeform 14">
            <a:extLst>
              <a:ext uri="{FF2B5EF4-FFF2-40B4-BE49-F238E27FC236}">
                <a16:creationId xmlns:a16="http://schemas.microsoft.com/office/drawing/2014/main" id="{31502484-A6BF-CF27-837D-05437E923D1B}"/>
              </a:ext>
            </a:extLst>
          </p:cNvPr>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5" name="Freeform 15">
            <a:extLst>
              <a:ext uri="{FF2B5EF4-FFF2-40B4-BE49-F238E27FC236}">
                <a16:creationId xmlns:a16="http://schemas.microsoft.com/office/drawing/2014/main" id="{04947D71-A664-2ADA-CD59-806F078B0763}"/>
              </a:ext>
            </a:extLst>
          </p:cNvPr>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6" name="Freeform 16">
            <a:extLst>
              <a:ext uri="{FF2B5EF4-FFF2-40B4-BE49-F238E27FC236}">
                <a16:creationId xmlns:a16="http://schemas.microsoft.com/office/drawing/2014/main" id="{3DF8EB6A-3F7E-E27B-A06C-85025398F574}"/>
              </a:ext>
            </a:extLst>
          </p:cNvPr>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7" name="TextBox 17">
            <a:extLst>
              <a:ext uri="{FF2B5EF4-FFF2-40B4-BE49-F238E27FC236}">
                <a16:creationId xmlns:a16="http://schemas.microsoft.com/office/drawing/2014/main" id="{0894CDBD-6C60-2A8C-F0F0-9CCABA863DBD}"/>
              </a:ext>
            </a:extLst>
          </p:cNvPr>
          <p:cNvSpPr txBox="1">
            <a:spLocks noGrp="1" noRot="1" noMove="1" noResize="1" noEditPoints="1" noAdjustHandles="1" noChangeArrowheads="1" noChangeShapeType="1"/>
          </p:cNvSpPr>
          <p:nvPr/>
        </p:nvSpPr>
        <p:spPr>
          <a:xfrm>
            <a:off x="753578" y="9834486"/>
            <a:ext cx="2065822"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52" name="TextBox 9">
            <a:extLst>
              <a:ext uri="{FF2B5EF4-FFF2-40B4-BE49-F238E27FC236}">
                <a16:creationId xmlns:a16="http://schemas.microsoft.com/office/drawing/2014/main" id="{87C3374D-EE8A-2EBF-7AA1-3609DAA5B7BF}"/>
              </a:ext>
            </a:extLst>
          </p:cNvPr>
          <p:cNvSpPr txBox="1"/>
          <p:nvPr/>
        </p:nvSpPr>
        <p:spPr>
          <a:xfrm>
            <a:off x="429433" y="1484578"/>
            <a:ext cx="13990038" cy="6647974"/>
          </a:xfrm>
          <a:prstGeom prst="rect">
            <a:avLst/>
          </a:prstGeom>
        </p:spPr>
        <p:txBody>
          <a:bodyPr lIns="0" tIns="0" rIns="0" bIns="0" rtlCol="0" anchor="t">
            <a:spAutoFit/>
          </a:bodyPr>
          <a:lstStyle/>
          <a:p>
            <a:r>
              <a:rPr lang="tr-TR" sz="2400" b="1"/>
              <a:t>TİCARİLEŞME POTANSİYELİ VE SÜRDÜRÜLEBİLİRİLİK</a:t>
            </a:r>
            <a:endParaRPr lang="tr-TR" sz="2400"/>
          </a:p>
          <a:p>
            <a:r>
              <a:rPr lang="tr-TR" sz="2400"/>
              <a:t>Projemiz, doğrudan son kullanıcıya (B2C - Business </a:t>
            </a:r>
            <a:r>
              <a:rPr lang="tr-TR" sz="2400" err="1"/>
              <a:t>to</a:t>
            </a:r>
            <a:r>
              <a:rPr lang="tr-TR" sz="2400"/>
              <a:t> Consumer) odaklanan bir ticarileşme potansiyeline sahiptir. Katma değeri, pahalı sağlık danışmanlıklarına veya bilgi kirliliğine alternatif olarak, dijital, güvenli ve </a:t>
            </a:r>
            <a:r>
              <a:rPr lang="tr-TR" sz="2400" b="1"/>
              <a:t>tamamen ücretsiz</a:t>
            </a:r>
            <a:r>
              <a:rPr lang="tr-TR" sz="2400"/>
              <a:t> bir "kişisel iyileşme rehberi" sunmasıdır.</a:t>
            </a:r>
          </a:p>
          <a:p>
            <a:r>
              <a:rPr lang="tr-TR" sz="2400" b="1"/>
              <a:t>Ticarileşme Modeli (İş Modeli):</a:t>
            </a:r>
            <a:endParaRPr lang="tr-TR" sz="2400"/>
          </a:p>
          <a:p>
            <a:pPr lvl="0"/>
            <a:r>
              <a:rPr lang="tr-TR" sz="2400" b="1"/>
              <a:t>Reklam Geliri Modeli (Ücretsiz Kullanım):</a:t>
            </a:r>
            <a:r>
              <a:rPr lang="tr-TR" sz="2400"/>
              <a:t> Uygulamanın tüm özellikleri (semptom takibi, grafikler, yapay zekâ asistanı) tüm kullanıcılara </a:t>
            </a:r>
            <a:r>
              <a:rPr lang="tr-TR" sz="2400" b="1"/>
              <a:t>tamamen ücretsiz</a:t>
            </a:r>
            <a:r>
              <a:rPr lang="tr-TR" sz="2400"/>
              <a:t> olarak sunulacaktır. Gelir modeli, uygulama içinde gösterilecek (</a:t>
            </a:r>
            <a:r>
              <a:rPr lang="tr-TR" sz="2400" err="1"/>
              <a:t>örn</a:t>
            </a:r>
            <a:r>
              <a:rPr lang="tr-TR" sz="2400"/>
              <a:t>: banner, geçiş reklamı) </a:t>
            </a:r>
            <a:r>
              <a:rPr lang="tr-TR" sz="2400" b="1"/>
              <a:t>reklamlara</a:t>
            </a:r>
            <a:r>
              <a:rPr lang="tr-TR" sz="2400"/>
              <a:t> dayanacaktır.</a:t>
            </a:r>
            <a:endParaRPr lang="tr-TR" sz="2400">
              <a:ea typeface="Calibri"/>
              <a:cs typeface="Calibri"/>
            </a:endParaRPr>
          </a:p>
          <a:p>
            <a:pPr lvl="0"/>
            <a:r>
              <a:rPr lang="tr-TR" sz="2400" b="1"/>
              <a:t>Reklamsız Sürüm (Ücretli Seçenek):</a:t>
            </a:r>
            <a:r>
              <a:rPr lang="tr-TR" sz="2400"/>
              <a:t> Reklam görmek istemeyen kullanıcılar için, uygulama içi satın alma (</a:t>
            </a:r>
            <a:r>
              <a:rPr lang="tr-TR" sz="2400" err="1"/>
              <a:t>In-App</a:t>
            </a:r>
            <a:r>
              <a:rPr lang="tr-TR" sz="2400"/>
              <a:t> </a:t>
            </a:r>
            <a:r>
              <a:rPr lang="tr-TR" sz="2400" err="1"/>
              <a:t>Purchase</a:t>
            </a:r>
            <a:r>
              <a:rPr lang="tr-TR" sz="2400"/>
              <a:t>) ile </a:t>
            </a:r>
            <a:r>
              <a:rPr lang="tr-TR" sz="2400" b="1"/>
              <a:t>reklamsız</a:t>
            </a:r>
            <a:r>
              <a:rPr lang="tr-TR" sz="2400"/>
              <a:t> bir sürüme geçiş seçeneği sunulacaktır. Bu, tek seferlik bir ödeme veya düşük bir yıllık abonelik şeklinde olabilir.</a:t>
            </a:r>
            <a:endParaRPr lang="tr-TR" sz="2400">
              <a:ea typeface="Calibri"/>
              <a:cs typeface="Calibri"/>
            </a:endParaRPr>
          </a:p>
          <a:p>
            <a:r>
              <a:rPr lang="tr-TR" sz="2400" b="1"/>
              <a:t>Sürdürülebilirlik:</a:t>
            </a:r>
            <a:r>
              <a:rPr lang="tr-TR" sz="2400"/>
              <a:t> </a:t>
            </a:r>
            <a:endParaRPr lang="tr-TR" sz="2400" baseline="30000">
              <a:ea typeface="Calibri"/>
              <a:cs typeface="Calibri"/>
            </a:endParaRPr>
          </a:p>
          <a:p>
            <a:r>
              <a:rPr lang="tr-TR" sz="2400"/>
              <a:t>Projenin uzun vadeli devamlılığı, uygulama marketleri (Apple </a:t>
            </a:r>
            <a:r>
              <a:rPr lang="tr-TR" sz="2400" err="1"/>
              <a:t>App</a:t>
            </a:r>
            <a:r>
              <a:rPr lang="tr-TR" sz="2400"/>
              <a:t> </a:t>
            </a:r>
            <a:r>
              <a:rPr lang="tr-TR" sz="2400" err="1"/>
              <a:t>Store</a:t>
            </a:r>
            <a:r>
              <a:rPr lang="tr-TR" sz="2400"/>
              <a:t> ve Google Play </a:t>
            </a:r>
            <a:r>
              <a:rPr lang="tr-TR" sz="2400" err="1"/>
              <a:t>Store</a:t>
            </a:r>
            <a:r>
              <a:rPr lang="tr-TR" sz="2400"/>
              <a:t>) üzerinden elde edilecek </a:t>
            </a:r>
            <a:r>
              <a:rPr lang="tr-TR" sz="2400" b="1"/>
              <a:t>reklam gelirleri</a:t>
            </a:r>
            <a:r>
              <a:rPr lang="tr-TR" sz="2400"/>
              <a:t> ve </a:t>
            </a:r>
            <a:r>
              <a:rPr lang="tr-TR" sz="2400" b="1"/>
              <a:t>reklamsız sürüm satışları</a:t>
            </a:r>
            <a:r>
              <a:rPr lang="tr-TR" sz="2400"/>
              <a:t> ile sağlanacaktır. </a:t>
            </a:r>
            <a:r>
              <a:rPr lang="tr-TR" sz="2400" err="1"/>
              <a:t>Firebase</a:t>
            </a:r>
            <a:r>
              <a:rPr lang="tr-TR" sz="2400"/>
              <a:t> gibi "kullandıkça öde" bulut altyapısı ve ölçeklenebilir C# </a:t>
            </a:r>
            <a:r>
              <a:rPr lang="tr-TR" sz="2400" err="1"/>
              <a:t>API'leri</a:t>
            </a:r>
            <a:r>
              <a:rPr lang="tr-TR" sz="2400"/>
              <a:t> sayesinde, sunucu maliyetleri kullanıcı sayısıyla orantılı olarak artar. Bu durum, düşük başlangıç maliyeti ve reklam gelirine dayalı yüksek ölçeklenebilirlik potansiyeli sunarak projenin sürdürülebilirliğini garanti altına alır. Proje, yeni iş birlikleri (</a:t>
            </a:r>
            <a:r>
              <a:rPr lang="tr-TR" sz="2400" err="1"/>
              <a:t>örn</a:t>
            </a:r>
            <a:r>
              <a:rPr lang="tr-TR" sz="2400"/>
              <a:t>: sağlık odaklı </a:t>
            </a:r>
            <a:r>
              <a:rPr lang="tr-TR" sz="2400" err="1"/>
              <a:t>reklamverenler</a:t>
            </a:r>
            <a:r>
              <a:rPr lang="tr-TR" sz="2400"/>
              <a:t>) için de potansiyel taşımaktadır.</a:t>
            </a:r>
            <a:endParaRPr lang="tr-TR" sz="2400">
              <a:ea typeface="Calibri"/>
              <a:cs typeface="Calibri"/>
            </a:endParaRPr>
          </a:p>
        </p:txBody>
      </p:sp>
      <p:sp>
        <p:nvSpPr>
          <p:cNvPr id="81" name="Freeform 96">
            <a:extLst>
              <a:ext uri="{FF2B5EF4-FFF2-40B4-BE49-F238E27FC236}">
                <a16:creationId xmlns:a16="http://schemas.microsoft.com/office/drawing/2014/main" id="{38E92D9B-C674-8E75-9E45-84EC5BAFB59D}"/>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82" name="AutoShape 20">
            <a:extLst>
              <a:ext uri="{FF2B5EF4-FFF2-40B4-BE49-F238E27FC236}">
                <a16:creationId xmlns:a16="http://schemas.microsoft.com/office/drawing/2014/main" id="{4CF2D756-E324-0054-1978-A1D97E39D24F}"/>
              </a:ext>
            </a:extLst>
          </p:cNvPr>
          <p:cNvSpPr/>
          <p:nvPr/>
        </p:nvSpPr>
        <p:spPr>
          <a:xfrm flipH="1" flipV="1">
            <a:off x="17692064" y="1619816"/>
            <a:ext cx="18018" cy="7342221"/>
          </a:xfrm>
          <a:prstGeom prst="line">
            <a:avLst/>
          </a:prstGeom>
          <a:ln w="38100" cap="flat">
            <a:solidFill>
              <a:srgbClr val="344C54"/>
            </a:solidFill>
            <a:prstDash val="solid"/>
            <a:headEnd type="none" w="sm" len="sm"/>
            <a:tailEnd type="none" w="sm" len="sm"/>
          </a:ln>
        </p:spPr>
        <p:txBody>
          <a:bodyPr/>
          <a:lstStyle/>
          <a:p>
            <a:endParaRPr lang="tr-TR"/>
          </a:p>
        </p:txBody>
      </p:sp>
      <p:sp>
        <p:nvSpPr>
          <p:cNvPr id="111" name="Freeform 97">
            <a:extLst>
              <a:ext uri="{FF2B5EF4-FFF2-40B4-BE49-F238E27FC236}">
                <a16:creationId xmlns:a16="http://schemas.microsoft.com/office/drawing/2014/main" id="{C1BD0371-98AF-00AD-34D9-DC227251135F}"/>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2" name="Freeform 96">
            <a:extLst>
              <a:ext uri="{FF2B5EF4-FFF2-40B4-BE49-F238E27FC236}">
                <a16:creationId xmlns:a16="http://schemas.microsoft.com/office/drawing/2014/main" id="{49DCC234-2A01-C72F-BEFE-882F065912B7}"/>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9" name="Freeform 96">
            <a:extLst>
              <a:ext uri="{FF2B5EF4-FFF2-40B4-BE49-F238E27FC236}">
                <a16:creationId xmlns:a16="http://schemas.microsoft.com/office/drawing/2014/main" id="{E06DB829-E49E-BE9E-03B9-F575B460ECBC}"/>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8" name="TextBox 34">
            <a:extLst>
              <a:ext uri="{FF2B5EF4-FFF2-40B4-BE49-F238E27FC236}">
                <a16:creationId xmlns:a16="http://schemas.microsoft.com/office/drawing/2014/main" id="{7EEBFD08-C2E4-426F-FD1B-9BB41825D660}"/>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19" name="TextBox 35">
            <a:extLst>
              <a:ext uri="{FF2B5EF4-FFF2-40B4-BE49-F238E27FC236}">
                <a16:creationId xmlns:a16="http://schemas.microsoft.com/office/drawing/2014/main" id="{3EC9B03C-E675-D208-13D8-EEE6B59D2B9F}"/>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20" name="TextBox 36">
            <a:extLst>
              <a:ext uri="{FF2B5EF4-FFF2-40B4-BE49-F238E27FC236}">
                <a16:creationId xmlns:a16="http://schemas.microsoft.com/office/drawing/2014/main" id="{DC819AD2-6E02-44D0-DDB5-D4D832D0367F}"/>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21" name="TextBox 37">
            <a:extLst>
              <a:ext uri="{FF2B5EF4-FFF2-40B4-BE49-F238E27FC236}">
                <a16:creationId xmlns:a16="http://schemas.microsoft.com/office/drawing/2014/main" id="{36383FF1-2C94-2A3E-2194-425DC483C98F}"/>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22" name="TextBox 38">
            <a:extLst>
              <a:ext uri="{FF2B5EF4-FFF2-40B4-BE49-F238E27FC236}">
                <a16:creationId xmlns:a16="http://schemas.microsoft.com/office/drawing/2014/main" id="{F0567B33-B9EC-E7E6-04D6-72D17F13307A}"/>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23" name="TextBox 39">
            <a:extLst>
              <a:ext uri="{FF2B5EF4-FFF2-40B4-BE49-F238E27FC236}">
                <a16:creationId xmlns:a16="http://schemas.microsoft.com/office/drawing/2014/main" id="{25A1E4B4-C968-45AA-E6F4-5C805E304525}"/>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24" name="Freeform 45">
            <a:extLst>
              <a:ext uri="{FF2B5EF4-FFF2-40B4-BE49-F238E27FC236}">
                <a16:creationId xmlns:a16="http://schemas.microsoft.com/office/drawing/2014/main" id="{2D3F99F0-15E2-45E2-47E8-C93C9D55D4CF}"/>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5" name="Freeform 47">
            <a:extLst>
              <a:ext uri="{FF2B5EF4-FFF2-40B4-BE49-F238E27FC236}">
                <a16:creationId xmlns:a16="http://schemas.microsoft.com/office/drawing/2014/main" id="{29E783BA-A4FC-7AA9-0332-ADA47715D59F}"/>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6" name="Freeform 22">
            <a:extLst>
              <a:ext uri="{FF2B5EF4-FFF2-40B4-BE49-F238E27FC236}">
                <a16:creationId xmlns:a16="http://schemas.microsoft.com/office/drawing/2014/main" id="{F5F14D06-4671-D746-B8BC-3D3E0D66FC46}"/>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7" name="Freeform 44">
            <a:extLst>
              <a:ext uri="{FF2B5EF4-FFF2-40B4-BE49-F238E27FC236}">
                <a16:creationId xmlns:a16="http://schemas.microsoft.com/office/drawing/2014/main" id="{3F7C9B2E-0F82-DDD8-BB8C-7A70B2DB71E2}"/>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28" name="TextBox 38">
            <a:extLst>
              <a:ext uri="{FF2B5EF4-FFF2-40B4-BE49-F238E27FC236}">
                <a16:creationId xmlns:a16="http://schemas.microsoft.com/office/drawing/2014/main" id="{D0A38EC3-A04D-E427-72B6-E31C00536C3B}"/>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29" name="Freeform 44">
            <a:extLst>
              <a:ext uri="{FF2B5EF4-FFF2-40B4-BE49-F238E27FC236}">
                <a16:creationId xmlns:a16="http://schemas.microsoft.com/office/drawing/2014/main" id="{AA170C10-E77D-A48E-562A-BB407FA407DA}"/>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0" name="TextBox 39">
            <a:extLst>
              <a:ext uri="{FF2B5EF4-FFF2-40B4-BE49-F238E27FC236}">
                <a16:creationId xmlns:a16="http://schemas.microsoft.com/office/drawing/2014/main" id="{707EEA22-03EA-D603-F194-0935DBE059AF}"/>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31" name="AutoShape 20">
            <a:extLst>
              <a:ext uri="{FF2B5EF4-FFF2-40B4-BE49-F238E27FC236}">
                <a16:creationId xmlns:a16="http://schemas.microsoft.com/office/drawing/2014/main" id="{01218A94-2937-9016-CDCE-33E94B079871}"/>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32" name="Freeform 21">
            <a:extLst>
              <a:ext uri="{FF2B5EF4-FFF2-40B4-BE49-F238E27FC236}">
                <a16:creationId xmlns:a16="http://schemas.microsoft.com/office/drawing/2014/main" id="{91FE615B-F389-E533-E002-F1FC3A74CD1D}"/>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3" name="TextBox 40">
            <a:extLst>
              <a:ext uri="{FF2B5EF4-FFF2-40B4-BE49-F238E27FC236}">
                <a16:creationId xmlns:a16="http://schemas.microsoft.com/office/drawing/2014/main" id="{77D16BB2-FE00-A1EF-46BD-2882B75EF777}"/>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34" name="TextBox 42">
            <a:extLst>
              <a:ext uri="{FF2B5EF4-FFF2-40B4-BE49-F238E27FC236}">
                <a16:creationId xmlns:a16="http://schemas.microsoft.com/office/drawing/2014/main" id="{87A85777-F6EB-AEAC-CE62-902D8681178E}"/>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35" name="Freeform 21">
            <a:extLst>
              <a:ext uri="{FF2B5EF4-FFF2-40B4-BE49-F238E27FC236}">
                <a16:creationId xmlns:a16="http://schemas.microsoft.com/office/drawing/2014/main" id="{5F8DFD3F-B1C8-FDDF-B559-65128920FD26}"/>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6" name="Freeform 22">
            <a:extLst>
              <a:ext uri="{FF2B5EF4-FFF2-40B4-BE49-F238E27FC236}">
                <a16:creationId xmlns:a16="http://schemas.microsoft.com/office/drawing/2014/main" id="{5D4C5489-7D3F-6811-52DD-625579701AC5}"/>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7" name="Freeform 21">
            <a:extLst>
              <a:ext uri="{FF2B5EF4-FFF2-40B4-BE49-F238E27FC236}">
                <a16:creationId xmlns:a16="http://schemas.microsoft.com/office/drawing/2014/main" id="{49CDDB08-6158-6B49-71C0-369CC9563C88}"/>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38" name="Freeform 22">
            <a:extLst>
              <a:ext uri="{FF2B5EF4-FFF2-40B4-BE49-F238E27FC236}">
                <a16:creationId xmlns:a16="http://schemas.microsoft.com/office/drawing/2014/main" id="{28C6E54D-8FEB-98C9-2647-E44461D1D3D9}"/>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9" name="Freeform 21">
            <a:extLst>
              <a:ext uri="{FF2B5EF4-FFF2-40B4-BE49-F238E27FC236}">
                <a16:creationId xmlns:a16="http://schemas.microsoft.com/office/drawing/2014/main" id="{A29D4AFC-3635-110D-D32F-0040942FBF8E}"/>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0" name="Freeform 22">
            <a:extLst>
              <a:ext uri="{FF2B5EF4-FFF2-40B4-BE49-F238E27FC236}">
                <a16:creationId xmlns:a16="http://schemas.microsoft.com/office/drawing/2014/main" id="{E03D0FCE-DFB9-C75A-C946-B0BBFEC4685C}"/>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1" name="Freeform 21">
            <a:extLst>
              <a:ext uri="{FF2B5EF4-FFF2-40B4-BE49-F238E27FC236}">
                <a16:creationId xmlns:a16="http://schemas.microsoft.com/office/drawing/2014/main" id="{F263E3FB-DDFF-855F-54D6-97C3B8C4D5EC}"/>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2" name="Freeform 22">
            <a:extLst>
              <a:ext uri="{FF2B5EF4-FFF2-40B4-BE49-F238E27FC236}">
                <a16:creationId xmlns:a16="http://schemas.microsoft.com/office/drawing/2014/main" id="{072A7E12-D4BF-914F-D6E7-88A7F7AEFF1C}"/>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3" name="Freeform 21">
            <a:extLst>
              <a:ext uri="{FF2B5EF4-FFF2-40B4-BE49-F238E27FC236}">
                <a16:creationId xmlns:a16="http://schemas.microsoft.com/office/drawing/2014/main" id="{5FC6C0C0-0FE7-DA72-50F7-EB1CC2773EB1}"/>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4" name="Freeform 22">
            <a:extLst>
              <a:ext uri="{FF2B5EF4-FFF2-40B4-BE49-F238E27FC236}">
                <a16:creationId xmlns:a16="http://schemas.microsoft.com/office/drawing/2014/main" id="{22A55068-FC29-FFF5-FC3B-B8574E55E3F9}"/>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5" name="Freeform 21">
            <a:extLst>
              <a:ext uri="{FF2B5EF4-FFF2-40B4-BE49-F238E27FC236}">
                <a16:creationId xmlns:a16="http://schemas.microsoft.com/office/drawing/2014/main" id="{76BE71C2-EFCD-2CB9-A77A-9FEBA8BDD738}"/>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6" name="Freeform 22">
            <a:extLst>
              <a:ext uri="{FF2B5EF4-FFF2-40B4-BE49-F238E27FC236}">
                <a16:creationId xmlns:a16="http://schemas.microsoft.com/office/drawing/2014/main" id="{17C6450B-DCE7-F810-CF3D-BD5D223E81EE}"/>
              </a:ext>
            </a:extLst>
          </p:cNvPr>
          <p:cNvSpPr/>
          <p:nvPr/>
        </p:nvSpPr>
        <p:spPr>
          <a:xfrm>
            <a:off x="17631659" y="4901358"/>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7" name="Freeform 21">
            <a:extLst>
              <a:ext uri="{FF2B5EF4-FFF2-40B4-BE49-F238E27FC236}">
                <a16:creationId xmlns:a16="http://schemas.microsoft.com/office/drawing/2014/main" id="{7383232B-8511-2020-C4E3-452A41D00BF9}"/>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8" name="Freeform 22">
            <a:extLst>
              <a:ext uri="{FF2B5EF4-FFF2-40B4-BE49-F238E27FC236}">
                <a16:creationId xmlns:a16="http://schemas.microsoft.com/office/drawing/2014/main" id="{FD29F321-7B07-BACF-4903-665C5D9711A4}"/>
              </a:ext>
            </a:extLst>
          </p:cNvPr>
          <p:cNvSpPr/>
          <p:nvPr/>
        </p:nvSpPr>
        <p:spPr>
          <a:xfrm>
            <a:off x="17594242" y="6307212"/>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9" name="Freeform 21">
            <a:extLst>
              <a:ext uri="{FF2B5EF4-FFF2-40B4-BE49-F238E27FC236}">
                <a16:creationId xmlns:a16="http://schemas.microsoft.com/office/drawing/2014/main" id="{3054C6CA-E86E-92D1-86CD-40167E9B971C}"/>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0" name="Freeform 22">
            <a:extLst>
              <a:ext uri="{FF2B5EF4-FFF2-40B4-BE49-F238E27FC236}">
                <a16:creationId xmlns:a16="http://schemas.microsoft.com/office/drawing/2014/main" id="{8A090064-52C2-7BDC-8A70-30EE20772686}"/>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1" name="Freeform 21">
            <a:extLst>
              <a:ext uri="{FF2B5EF4-FFF2-40B4-BE49-F238E27FC236}">
                <a16:creationId xmlns:a16="http://schemas.microsoft.com/office/drawing/2014/main" id="{CF0DF75C-69EC-B476-208D-2EAB7915C747}"/>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3" name="Freeform 22">
            <a:extLst>
              <a:ext uri="{FF2B5EF4-FFF2-40B4-BE49-F238E27FC236}">
                <a16:creationId xmlns:a16="http://schemas.microsoft.com/office/drawing/2014/main" id="{35BDDE03-933E-9B7A-7B63-4053BB7F4006}"/>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4" name="Freeform 21">
            <a:extLst>
              <a:ext uri="{FF2B5EF4-FFF2-40B4-BE49-F238E27FC236}">
                <a16:creationId xmlns:a16="http://schemas.microsoft.com/office/drawing/2014/main" id="{F472790C-B717-9B21-403D-EE13C3F86B6D}"/>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5" name="Freeform 22">
            <a:extLst>
              <a:ext uri="{FF2B5EF4-FFF2-40B4-BE49-F238E27FC236}">
                <a16:creationId xmlns:a16="http://schemas.microsoft.com/office/drawing/2014/main" id="{43314F9E-A5D0-49D2-6364-30A6D3C43EBE}"/>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6" name="TextBox 34">
            <a:extLst>
              <a:ext uri="{FF2B5EF4-FFF2-40B4-BE49-F238E27FC236}">
                <a16:creationId xmlns:a16="http://schemas.microsoft.com/office/drawing/2014/main" id="{86DBFB15-FE32-EDEA-0BC6-508E641E8821}"/>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57" name="Freeform 97">
            <a:extLst>
              <a:ext uri="{FF2B5EF4-FFF2-40B4-BE49-F238E27FC236}">
                <a16:creationId xmlns:a16="http://schemas.microsoft.com/office/drawing/2014/main" id="{2E80EB88-5B6E-1EEA-C9D1-C9A90DAFDD90}"/>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113" name="Freeform 97">
            <a:extLst>
              <a:ext uri="{FF2B5EF4-FFF2-40B4-BE49-F238E27FC236}">
                <a16:creationId xmlns:a16="http://schemas.microsoft.com/office/drawing/2014/main" id="{077C8F4A-1FBC-0A13-8C19-14F5BD418722}"/>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58" name="TextBox 114">
            <a:extLst>
              <a:ext uri="{FF2B5EF4-FFF2-40B4-BE49-F238E27FC236}">
                <a16:creationId xmlns:a16="http://schemas.microsoft.com/office/drawing/2014/main" id="{A8175405-DB2C-8DAE-9487-49D49E02AC9D}"/>
              </a:ext>
            </a:extLst>
          </p:cNvPr>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59" name="Resim 58" descr="siyah, karanlık içeren bir resim&#10;&#10;Yapay zeka tarafından oluşturulan içerik yanlış olabilir.">
            <a:extLst>
              <a:ext uri="{FF2B5EF4-FFF2-40B4-BE49-F238E27FC236}">
                <a16:creationId xmlns:a16="http://schemas.microsoft.com/office/drawing/2014/main" id="{70F343C8-437B-CB75-0B1A-291544F277FE}"/>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60" name="Freeform 10">
            <a:extLst>
              <a:ext uri="{FF2B5EF4-FFF2-40B4-BE49-F238E27FC236}">
                <a16:creationId xmlns:a16="http://schemas.microsoft.com/office/drawing/2014/main" id="{EF4F1C93-76A8-2217-9B88-AD2513B99DB0}"/>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61" name="AutoShape 11">
            <a:extLst>
              <a:ext uri="{FF2B5EF4-FFF2-40B4-BE49-F238E27FC236}">
                <a16:creationId xmlns:a16="http://schemas.microsoft.com/office/drawing/2014/main" id="{F4327D38-9918-B022-9251-35688A6808F1}"/>
              </a:ext>
            </a:extLst>
          </p:cNvPr>
          <p:cNvSpPr>
            <a:spLocks/>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62" name="AutoShape 6">
            <a:extLst>
              <a:ext uri="{FF2B5EF4-FFF2-40B4-BE49-F238E27FC236}">
                <a16:creationId xmlns:a16="http://schemas.microsoft.com/office/drawing/2014/main" id="{3C44EA28-D262-451D-4AA3-759A6FF7B1DC}"/>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spTree>
    <p:extLst>
      <p:ext uri="{BB962C8B-B14F-4D97-AF65-F5344CB8AC3E}">
        <p14:creationId xmlns:p14="http://schemas.microsoft.com/office/powerpoint/2010/main" val="169093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35BBA-D6AD-C626-ECC6-270EFDB7D20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002D444-DAE8-BB1F-14FC-5294D8690834}"/>
              </a:ext>
            </a:extLst>
          </p:cNvPr>
          <p:cNvSpPr>
            <a:spLocks noGrp="1" noRot="1" noMove="1" noResize="1" noEditPoints="1" noAdjustHandles="1" noChangeArrowheads="1" noChangeShapeType="1"/>
          </p:cNvSpPr>
          <p:nvPr/>
        </p:nvSpPr>
        <p:spPr>
          <a:xfrm>
            <a:off x="428884" y="1283923"/>
            <a:ext cx="17171515" cy="3983"/>
          </a:xfrm>
          <a:prstGeom prst="line">
            <a:avLst/>
          </a:prstGeom>
          <a:ln w="38100" cap="flat">
            <a:solidFill>
              <a:srgbClr val="344C54"/>
            </a:solidFill>
            <a:prstDash val="solid"/>
            <a:headEnd type="none" w="sm" len="sm"/>
            <a:tailEnd type="none" w="sm" len="sm"/>
          </a:ln>
        </p:spPr>
        <p:txBody>
          <a:bodyPr/>
          <a:lstStyle/>
          <a:p>
            <a:endParaRPr lang="tr-TR"/>
          </a:p>
        </p:txBody>
      </p:sp>
      <p:sp>
        <p:nvSpPr>
          <p:cNvPr id="3" name="Freeform 3">
            <a:extLst>
              <a:ext uri="{FF2B5EF4-FFF2-40B4-BE49-F238E27FC236}">
                <a16:creationId xmlns:a16="http://schemas.microsoft.com/office/drawing/2014/main" id="{BD831C22-8D99-22DB-3387-8C5D9E9BD25F}"/>
              </a:ext>
            </a:extLst>
          </p:cNvPr>
          <p:cNvSpPr/>
          <p:nvPr/>
        </p:nvSpPr>
        <p:spPr>
          <a:xfrm>
            <a:off x="428884" y="-183198"/>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2"/>
            <a:stretch>
              <a:fillRect/>
            </a:stretch>
          </a:blipFill>
        </p:spPr>
        <p:txBody>
          <a:bodyPr/>
          <a:lstStyle/>
          <a:p>
            <a:endParaRPr lang="tr-TR"/>
          </a:p>
        </p:txBody>
      </p:sp>
      <p:sp>
        <p:nvSpPr>
          <p:cNvPr id="4" name="Freeform 4">
            <a:extLst>
              <a:ext uri="{FF2B5EF4-FFF2-40B4-BE49-F238E27FC236}">
                <a16:creationId xmlns:a16="http://schemas.microsoft.com/office/drawing/2014/main" id="{6DC6BA97-31FC-6B33-D020-9B7055CFD6FD}"/>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6E1C1385-B7B1-7E34-DE8E-A694F18B829B}"/>
              </a:ext>
            </a:extLst>
          </p:cNvPr>
          <p:cNvSpPr>
            <a:spLocks noGrp="1" noRot="1" noMove="1" noResize="1" noEditPoints="1" noAdjustHandles="1" noChangeArrowheads="1" noChangeShapeType="1"/>
          </p:cNvSpPr>
          <p:nvPr/>
        </p:nvSpPr>
        <p:spPr>
          <a:xfrm>
            <a:off x="16424602" y="153804"/>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8" name="TextBox 8">
            <a:extLst>
              <a:ext uri="{FF2B5EF4-FFF2-40B4-BE49-F238E27FC236}">
                <a16:creationId xmlns:a16="http://schemas.microsoft.com/office/drawing/2014/main" id="{137F3285-27F1-8A34-BA47-42DE37A7BB6C}"/>
              </a:ext>
            </a:extLst>
          </p:cNvPr>
          <p:cNvSpPr txBox="1">
            <a:spLocks/>
          </p:cNvSpPr>
          <p:nvPr/>
        </p:nvSpPr>
        <p:spPr>
          <a:xfrm>
            <a:off x="2914615" y="307816"/>
            <a:ext cx="12458770" cy="820738"/>
          </a:xfrm>
          <a:prstGeom prst="rect">
            <a:avLst/>
          </a:prstGeom>
        </p:spPr>
        <p:txBody>
          <a:bodyPr wrap="square" lIns="0" tIns="0" rIns="0" bIns="0" rtlCol="0" anchor="t">
            <a:spAutoFit/>
          </a:bodyPr>
          <a:lstStyle/>
          <a:p>
            <a:pPr algn="ctr">
              <a:lnSpc>
                <a:spcPts val="6399"/>
              </a:lnSpc>
              <a:spcBef>
                <a:spcPct val="0"/>
              </a:spcBef>
            </a:pPr>
            <a:r>
              <a:rPr lang="tr-TR" sz="6400">
                <a:solidFill>
                  <a:srgbClr val="1A426A"/>
                </a:solidFill>
                <a:latin typeface="Active Heart"/>
              </a:rPr>
              <a:t>ÖZGÜNLÜK VE YERLİLİK YÖNÜ </a:t>
            </a:r>
            <a:endParaRPr lang="en-US" sz="6400">
              <a:solidFill>
                <a:srgbClr val="1A426A"/>
              </a:solidFill>
              <a:latin typeface="Active Heart"/>
            </a:endParaRPr>
          </a:p>
        </p:txBody>
      </p:sp>
      <p:sp>
        <p:nvSpPr>
          <p:cNvPr id="10" name="TextBox 10">
            <a:extLst>
              <a:ext uri="{FF2B5EF4-FFF2-40B4-BE49-F238E27FC236}">
                <a16:creationId xmlns:a16="http://schemas.microsoft.com/office/drawing/2014/main" id="{B5847D41-5DAC-A3BF-991A-4E26C2015582}"/>
              </a:ext>
            </a:extLst>
          </p:cNvPr>
          <p:cNvSpPr txBox="1">
            <a:spLocks noGrp="1" noRot="1" noMove="1" noResize="1" noEditPoints="1" noAdjustHandles="1" noChangeArrowheads="1" noChangeShapeType="1"/>
          </p:cNvSpPr>
          <p:nvPr/>
        </p:nvSpPr>
        <p:spPr>
          <a:xfrm>
            <a:off x="11393775" y="9361293"/>
            <a:ext cx="1340569" cy="1060450"/>
          </a:xfrm>
          <a:prstGeom prst="rect">
            <a:avLst/>
          </a:prstGeom>
        </p:spPr>
        <p:txBody>
          <a:bodyPr lIns="0" tIns="0" rIns="0" bIns="0" rtlCol="0" anchor="t">
            <a:spAutoFit/>
          </a:bodyPr>
          <a:lstStyle/>
          <a:p>
            <a:pPr algn="l">
              <a:lnSpc>
                <a:spcPts val="2000"/>
              </a:lnSpc>
            </a:pPr>
            <a:r>
              <a:rPr lang="en-US" sz="2000">
                <a:solidFill>
                  <a:srgbClr val="1A426A"/>
                </a:solidFill>
                <a:latin typeface="Active Heart"/>
              </a:rPr>
              <a:t>TAKIM ADI:</a:t>
            </a:r>
          </a:p>
          <a:p>
            <a:pPr algn="l">
              <a:lnSpc>
                <a:spcPts val="2000"/>
              </a:lnSpc>
            </a:pPr>
            <a:r>
              <a:rPr lang="en-US" sz="2000">
                <a:solidFill>
                  <a:srgbClr val="1A426A"/>
                </a:solidFill>
                <a:latin typeface="Active Heart"/>
              </a:rPr>
              <a:t>TAKIM ID:</a:t>
            </a:r>
          </a:p>
          <a:p>
            <a:pPr algn="l">
              <a:lnSpc>
                <a:spcPts val="2000"/>
              </a:lnSpc>
            </a:pPr>
            <a:r>
              <a:rPr lang="en-US" sz="2000">
                <a:solidFill>
                  <a:srgbClr val="1A426A"/>
                </a:solidFill>
                <a:latin typeface="Active Heart"/>
              </a:rPr>
              <a:t>BAŞVURU ID:</a:t>
            </a:r>
          </a:p>
          <a:p>
            <a:pPr algn="l">
              <a:lnSpc>
                <a:spcPts val="2000"/>
              </a:lnSpc>
              <a:spcBef>
                <a:spcPct val="0"/>
              </a:spcBef>
            </a:pPr>
            <a:endParaRPr lang="en-US" sz="2000">
              <a:solidFill>
                <a:srgbClr val="1A426A"/>
              </a:solidFill>
              <a:latin typeface="Active Heart"/>
            </a:endParaRPr>
          </a:p>
        </p:txBody>
      </p:sp>
      <p:sp>
        <p:nvSpPr>
          <p:cNvPr id="11" name="TextBox 11">
            <a:extLst>
              <a:ext uri="{FF2B5EF4-FFF2-40B4-BE49-F238E27FC236}">
                <a16:creationId xmlns:a16="http://schemas.microsoft.com/office/drawing/2014/main" id="{90210622-DBFD-8326-2154-6BDD8ACAB10D}"/>
              </a:ext>
            </a:extLst>
          </p:cNvPr>
          <p:cNvSpPr txBox="1">
            <a:spLocks noGrp="1" noRot="1" noMove="1" noResize="1" noEditPoints="1" noAdjustHandles="1" noChangeArrowheads="1" noChangeShapeType="1"/>
          </p:cNvSpPr>
          <p:nvPr/>
        </p:nvSpPr>
        <p:spPr>
          <a:xfrm>
            <a:off x="17911760" y="9607673"/>
            <a:ext cx="220742" cy="519822"/>
          </a:xfrm>
          <a:prstGeom prst="rect">
            <a:avLst/>
          </a:prstGeom>
        </p:spPr>
        <p:txBody>
          <a:bodyPr lIns="0" tIns="0" rIns="0" bIns="0" rtlCol="0" anchor="t">
            <a:spAutoFit/>
          </a:bodyPr>
          <a:lstStyle/>
          <a:p>
            <a:pPr algn="ctr">
              <a:lnSpc>
                <a:spcPts val="4759"/>
              </a:lnSpc>
            </a:pPr>
            <a:r>
              <a:rPr lang="tr-TR" sz="3399">
                <a:solidFill>
                  <a:srgbClr val="1A426A"/>
                </a:solidFill>
                <a:latin typeface="Active Heart"/>
              </a:rPr>
              <a:t>8</a:t>
            </a:r>
            <a:endParaRPr lang="en-US" sz="3399">
              <a:solidFill>
                <a:srgbClr val="1A426A"/>
              </a:solidFill>
              <a:latin typeface="Active Heart"/>
            </a:endParaRPr>
          </a:p>
        </p:txBody>
      </p:sp>
      <p:sp>
        <p:nvSpPr>
          <p:cNvPr id="12" name="Freeform 12">
            <a:extLst>
              <a:ext uri="{FF2B5EF4-FFF2-40B4-BE49-F238E27FC236}">
                <a16:creationId xmlns:a16="http://schemas.microsoft.com/office/drawing/2014/main" id="{80B1F9A6-35B7-C90E-77AD-54FD43ABA3A6}"/>
              </a:ext>
            </a:extLst>
          </p:cNvPr>
          <p:cNvSpPr>
            <a:spLocks noGrp="1" noRot="1" noMove="1" noResize="1" noEditPoints="1" noAdjustHandles="1" noChangeArrowheads="1" noChangeShapeType="1"/>
          </p:cNvSpPr>
          <p:nvPr/>
        </p:nvSpPr>
        <p:spPr>
          <a:xfrm>
            <a:off x="1300117"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14" name="Freeform 14">
            <a:extLst>
              <a:ext uri="{FF2B5EF4-FFF2-40B4-BE49-F238E27FC236}">
                <a16:creationId xmlns:a16="http://schemas.microsoft.com/office/drawing/2014/main" id="{706A1DD3-54E2-7241-D95F-A937ACEF2CFB}"/>
              </a:ext>
            </a:extLst>
          </p:cNvPr>
          <p:cNvSpPr>
            <a:spLocks noGrp="1" noRot="1" noMove="1" noResize="1" noEditPoints="1" noAdjustHandles="1" noChangeArrowheads="1" noChangeShapeType="1"/>
          </p:cNvSpPr>
          <p:nvPr/>
        </p:nvSpPr>
        <p:spPr>
          <a:xfrm>
            <a:off x="2310015"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5" name="Freeform 15">
            <a:extLst>
              <a:ext uri="{FF2B5EF4-FFF2-40B4-BE49-F238E27FC236}">
                <a16:creationId xmlns:a16="http://schemas.microsoft.com/office/drawing/2014/main" id="{39CC60B5-0089-8FE0-368E-A4CC5A2786E7}"/>
              </a:ext>
            </a:extLst>
          </p:cNvPr>
          <p:cNvSpPr>
            <a:spLocks noGrp="1" noRot="1" noMove="1" noResize="1" noEditPoints="1" noAdjustHandles="1" noChangeArrowheads="1" noChangeShapeType="1"/>
          </p:cNvSpPr>
          <p:nvPr/>
        </p:nvSpPr>
        <p:spPr>
          <a:xfrm>
            <a:off x="1960949" y="9520632"/>
            <a:ext cx="107458" cy="227535"/>
          </a:xfrm>
          <a:custGeom>
            <a:avLst/>
            <a:gdLst/>
            <a:ahLst/>
            <a:cxnLst/>
            <a:rect l="l" t="t" r="r" b="b"/>
            <a:pathLst>
              <a:path w="107458" h="227535">
                <a:moveTo>
                  <a:pt x="0" y="0"/>
                </a:moveTo>
                <a:lnTo>
                  <a:pt x="107458" y="0"/>
                </a:lnTo>
                <a:lnTo>
                  <a:pt x="107458" y="227535"/>
                </a:lnTo>
                <a:lnTo>
                  <a:pt x="0" y="2275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6" name="Freeform 16">
            <a:extLst>
              <a:ext uri="{FF2B5EF4-FFF2-40B4-BE49-F238E27FC236}">
                <a16:creationId xmlns:a16="http://schemas.microsoft.com/office/drawing/2014/main" id="{F5EE7191-DC30-4704-78C8-1316F0E5AB7A}"/>
              </a:ext>
            </a:extLst>
          </p:cNvPr>
          <p:cNvSpPr>
            <a:spLocks noGrp="1" noRot="1" noMove="1" noResize="1" noEditPoints="1" noAdjustHandles="1" noChangeArrowheads="1" noChangeShapeType="1"/>
          </p:cNvSpPr>
          <p:nvPr/>
        </p:nvSpPr>
        <p:spPr>
          <a:xfrm>
            <a:off x="1805066" y="9424787"/>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17" name="TextBox 17">
            <a:extLst>
              <a:ext uri="{FF2B5EF4-FFF2-40B4-BE49-F238E27FC236}">
                <a16:creationId xmlns:a16="http://schemas.microsoft.com/office/drawing/2014/main" id="{8FAF2BD6-E468-B24D-742B-6DFC29CF0B95}"/>
              </a:ext>
            </a:extLst>
          </p:cNvPr>
          <p:cNvSpPr txBox="1">
            <a:spLocks noGrp="1" noRot="1" noMove="1" noResize="1" noEditPoints="1" noAdjustHandles="1" noChangeArrowheads="1" noChangeShapeType="1"/>
          </p:cNvSpPr>
          <p:nvPr/>
        </p:nvSpPr>
        <p:spPr>
          <a:xfrm>
            <a:off x="753578" y="9834486"/>
            <a:ext cx="2065822" cy="269304"/>
          </a:xfrm>
          <a:prstGeom prst="rect">
            <a:avLst/>
          </a:prstGeom>
        </p:spPr>
        <p:txBody>
          <a:bodyPr wrap="square" lIns="0" tIns="0" rIns="0" bIns="0" rtlCol="0" anchor="t">
            <a:spAutoFit/>
          </a:bodyPr>
          <a:lstStyle/>
          <a:p>
            <a:pPr algn="ctr">
              <a:lnSpc>
                <a:spcPts val="2100"/>
              </a:lnSpc>
              <a:spcBef>
                <a:spcPct val="0"/>
              </a:spcBef>
            </a:pPr>
            <a:r>
              <a:rPr lang="en-US" sz="2100">
                <a:solidFill>
                  <a:srgbClr val="1A426A"/>
                </a:solidFill>
                <a:latin typeface="Active Heart"/>
              </a:rPr>
              <a:t>www.teknofest.org</a:t>
            </a:r>
          </a:p>
        </p:txBody>
      </p:sp>
      <p:sp>
        <p:nvSpPr>
          <p:cNvPr id="52" name="TextBox 9">
            <a:extLst>
              <a:ext uri="{FF2B5EF4-FFF2-40B4-BE49-F238E27FC236}">
                <a16:creationId xmlns:a16="http://schemas.microsoft.com/office/drawing/2014/main" id="{FBF17014-8C65-05D9-A0FF-8A1635F244B0}"/>
              </a:ext>
            </a:extLst>
          </p:cNvPr>
          <p:cNvSpPr txBox="1"/>
          <p:nvPr/>
        </p:nvSpPr>
        <p:spPr>
          <a:xfrm>
            <a:off x="360322" y="1443275"/>
            <a:ext cx="13990038" cy="10002738"/>
          </a:xfrm>
          <a:prstGeom prst="rect">
            <a:avLst/>
          </a:prstGeom>
        </p:spPr>
        <p:txBody>
          <a:bodyPr lIns="0" tIns="0" rIns="0" bIns="0" rtlCol="0" anchor="t">
            <a:spAutoFit/>
          </a:bodyPr>
          <a:lstStyle/>
          <a:p>
            <a:r>
              <a:rPr lang="tr-TR" sz="2200" b="1" dirty="0"/>
              <a:t>ÖZGÜNLÜK VE YERLİLİK YÖNÜ</a:t>
            </a:r>
            <a:endParaRPr lang="tr-TR" sz="2200" dirty="0"/>
          </a:p>
          <a:p>
            <a:r>
              <a:rPr lang="tr-TR" sz="2200" dirty="0"/>
              <a:t>Projemizin en önemli özgün yönü, pasif bilgi sunan uygulamaların (</a:t>
            </a:r>
            <a:r>
              <a:rPr lang="tr-TR" sz="2200" dirty="0" err="1"/>
              <a:t>WebMD</a:t>
            </a:r>
            <a:r>
              <a:rPr lang="tr-TR" sz="2200" dirty="0"/>
              <a:t>, sağlık forumları) aksine, </a:t>
            </a:r>
            <a:r>
              <a:rPr lang="tr-TR" sz="2200" b="1" dirty="0"/>
              <a:t>hastadan aktif veri toplayan (Anket) ve bu veriyi kişiselleştirilmiş bir eylem planına (Grafik, Öneri) dönüştüren</a:t>
            </a:r>
            <a:r>
              <a:rPr lang="tr-TR" sz="2200" dirty="0"/>
              <a:t> dinamik bir yapıya sahip olmasıdır.</a:t>
            </a:r>
            <a:endParaRPr lang="tr-TR" sz="2200" dirty="0">
              <a:ea typeface="Calibri"/>
              <a:cs typeface="Calibri"/>
            </a:endParaRPr>
          </a:p>
          <a:p>
            <a:r>
              <a:rPr lang="tr-TR" sz="2200" b="1" dirty="0"/>
              <a:t>Mevcut Çözümlerle Karşılaştırma:</a:t>
            </a:r>
          </a:p>
          <a:p>
            <a:endParaRPr lang="tr-TR" sz="2200" b="1" dirty="0"/>
          </a:p>
          <a:p>
            <a:endParaRPr lang="tr-TR" sz="2200" b="1" dirty="0"/>
          </a:p>
          <a:p>
            <a:r>
              <a:rPr lang="tr-TR" sz="2200" dirty="0"/>
              <a:t> </a:t>
            </a:r>
            <a:endParaRPr lang="tr-TR" sz="2200"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r>
              <a:rPr lang="tr-TR" sz="2400" b="1" dirty="0"/>
              <a:t>Yerlilik ve Millilik:</a:t>
            </a:r>
            <a:r>
              <a:rPr lang="tr-TR" sz="2400" dirty="0"/>
              <a:t> </a:t>
            </a:r>
            <a:endParaRPr lang="tr-TR" sz="2400" baseline="30000" dirty="0">
              <a:ea typeface="Calibri"/>
              <a:cs typeface="Calibri"/>
            </a:endParaRPr>
          </a:p>
          <a:p>
            <a:pPr lvl="0"/>
            <a:r>
              <a:rPr lang="tr-TR" sz="2400" b="1" dirty="0"/>
              <a:t>Yerli Mühendislik:</a:t>
            </a:r>
            <a:r>
              <a:rPr lang="tr-TR" sz="2400" dirty="0"/>
              <a:t> Projemiz, </a:t>
            </a:r>
            <a:r>
              <a:rPr lang="tr-TR" sz="2400" b="1" dirty="0"/>
              <a:t>tamamen yerli yazılım mühendisliği</a:t>
            </a:r>
            <a:r>
              <a:rPr lang="tr-TR" sz="2400" dirty="0"/>
              <a:t> ile (Türk öğrenciler tarafından) C# ve </a:t>
            </a:r>
            <a:r>
              <a:rPr lang="tr-TR" sz="2400" dirty="0" err="1"/>
              <a:t>Flutter</a:t>
            </a:r>
            <a:r>
              <a:rPr lang="tr-TR" sz="2400" dirty="0"/>
              <a:t> kullanılarak geliştirilmektedir.</a:t>
            </a:r>
            <a:endParaRPr lang="tr-TR" sz="2400" dirty="0">
              <a:ea typeface="Calibri"/>
              <a:cs typeface="Calibri"/>
            </a:endParaRPr>
          </a:p>
          <a:p>
            <a:pPr lvl="0"/>
            <a:r>
              <a:rPr lang="tr-TR" sz="2400" b="1" dirty="0"/>
              <a:t>Yerli İçerik:</a:t>
            </a:r>
            <a:r>
              <a:rPr lang="tr-TR" sz="2400" dirty="0"/>
              <a:t> İçerik ve öneri </a:t>
            </a:r>
            <a:r>
              <a:rPr lang="tr-TR" sz="2400" dirty="0" err="1"/>
              <a:t>veritabanı</a:t>
            </a:r>
            <a:r>
              <a:rPr lang="tr-TR" sz="2400" dirty="0"/>
              <a:t>, </a:t>
            </a:r>
            <a:r>
              <a:rPr lang="tr-TR" sz="2400" b="1" dirty="0"/>
              <a:t>Türkiye'deki iyileşme protokollerine ve genel sağlık rehberlerine uygun</a:t>
            </a:r>
            <a:r>
              <a:rPr lang="tr-TR" sz="2400" dirty="0"/>
              <a:t> olarak sıfırdan hazırlanacaktır.</a:t>
            </a:r>
            <a:endParaRPr lang="tr-TR" sz="2400" dirty="0">
              <a:ea typeface="Calibri"/>
              <a:cs typeface="Calibri"/>
            </a:endParaRPr>
          </a:p>
          <a:p>
            <a:pPr lvl="0"/>
            <a:r>
              <a:rPr lang="tr-TR" sz="2400" b="1" dirty="0"/>
              <a:t>Kültürel Uygunluk:</a:t>
            </a:r>
            <a:r>
              <a:rPr lang="tr-TR" sz="2400" dirty="0"/>
              <a:t> Yapay zekâ asistanı (</a:t>
            </a:r>
            <a:r>
              <a:rPr lang="tr-TR" sz="2400" dirty="0" err="1"/>
              <a:t>Llama</a:t>
            </a:r>
            <a:r>
              <a:rPr lang="tr-TR" sz="2400" dirty="0"/>
              <a:t>), Türkçe dil yapısına ve Türk hastaların kaygılarını anlama becerisine göre eğitilerek, yerel kültüre uygun bir rehberlik sunacaktır.</a:t>
            </a:r>
            <a:endParaRPr lang="tr-TR" sz="2400" dirty="0">
              <a:ea typeface="Calibri"/>
              <a:cs typeface="Calibri"/>
            </a:endParaRPr>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baseline="30000" dirty="0"/>
          </a:p>
          <a:p>
            <a:endParaRPr lang="tr-TR" dirty="0"/>
          </a:p>
        </p:txBody>
      </p:sp>
      <p:sp>
        <p:nvSpPr>
          <p:cNvPr id="9" name="Freeform 96">
            <a:extLst>
              <a:ext uri="{FF2B5EF4-FFF2-40B4-BE49-F238E27FC236}">
                <a16:creationId xmlns:a16="http://schemas.microsoft.com/office/drawing/2014/main" id="{D0D5D8AA-1E5B-2C18-8106-6A908BE3F615}"/>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54" name="AutoShape 20">
            <a:extLst>
              <a:ext uri="{FF2B5EF4-FFF2-40B4-BE49-F238E27FC236}">
                <a16:creationId xmlns:a16="http://schemas.microsoft.com/office/drawing/2014/main" id="{D80B05ED-0557-7F03-3009-573721829A5E}"/>
              </a:ext>
            </a:extLst>
          </p:cNvPr>
          <p:cNvSpPr/>
          <p:nvPr/>
        </p:nvSpPr>
        <p:spPr>
          <a:xfrm flipH="1" flipV="1">
            <a:off x="17692064" y="1619816"/>
            <a:ext cx="18018" cy="7342221"/>
          </a:xfrm>
          <a:prstGeom prst="line">
            <a:avLst/>
          </a:prstGeom>
          <a:ln w="38100" cap="flat">
            <a:solidFill>
              <a:srgbClr val="344C54"/>
            </a:solidFill>
            <a:prstDash val="solid"/>
            <a:headEnd type="none" w="sm" len="sm"/>
            <a:tailEnd type="none" w="sm" len="sm"/>
          </a:ln>
        </p:spPr>
        <p:txBody>
          <a:bodyPr/>
          <a:lstStyle/>
          <a:p>
            <a:endParaRPr lang="tr-TR"/>
          </a:p>
        </p:txBody>
      </p:sp>
      <p:sp>
        <p:nvSpPr>
          <p:cNvPr id="50" name="Freeform 97">
            <a:extLst>
              <a:ext uri="{FF2B5EF4-FFF2-40B4-BE49-F238E27FC236}">
                <a16:creationId xmlns:a16="http://schemas.microsoft.com/office/drawing/2014/main" id="{0EE0EBD5-AB07-68B9-9F87-C9F4FD79A8ED}"/>
              </a:ext>
            </a:extLst>
          </p:cNvPr>
          <p:cNvSpPr/>
          <p:nvPr/>
        </p:nvSpPr>
        <p:spPr>
          <a:xfrm>
            <a:off x="17580983"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23" name="Freeform 96">
            <a:extLst>
              <a:ext uri="{FF2B5EF4-FFF2-40B4-BE49-F238E27FC236}">
                <a16:creationId xmlns:a16="http://schemas.microsoft.com/office/drawing/2014/main" id="{CDDBBF43-7280-EAF4-C499-C05B349CEEF3}"/>
              </a:ext>
            </a:extLst>
          </p:cNvPr>
          <p:cNvSpPr/>
          <p:nvPr/>
        </p:nvSpPr>
        <p:spPr>
          <a:xfrm>
            <a:off x="17212784"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19" name="Freeform 96">
            <a:extLst>
              <a:ext uri="{FF2B5EF4-FFF2-40B4-BE49-F238E27FC236}">
                <a16:creationId xmlns:a16="http://schemas.microsoft.com/office/drawing/2014/main" id="{1358DCCF-005C-4514-5B60-ECB72030CD59}"/>
              </a:ext>
            </a:extLst>
          </p:cNvPr>
          <p:cNvSpPr/>
          <p:nvPr/>
        </p:nvSpPr>
        <p:spPr>
          <a:xfrm>
            <a:off x="17251486" y="887217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tr-TR"/>
          </a:p>
        </p:txBody>
      </p:sp>
      <p:sp>
        <p:nvSpPr>
          <p:cNvPr id="20" name="TextBox 34">
            <a:extLst>
              <a:ext uri="{FF2B5EF4-FFF2-40B4-BE49-F238E27FC236}">
                <a16:creationId xmlns:a16="http://schemas.microsoft.com/office/drawing/2014/main" id="{F7FC2820-F68E-8783-686D-15CE6E23406B}"/>
              </a:ext>
            </a:extLst>
          </p:cNvPr>
          <p:cNvSpPr txBox="1"/>
          <p:nvPr/>
        </p:nvSpPr>
        <p:spPr>
          <a:xfrm>
            <a:off x="15146867" y="4766986"/>
            <a:ext cx="2413247"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PROTOTİP / UYGULAMA GELİŞTİRME DURUMU</a:t>
            </a:r>
            <a:endParaRPr lang="en-US" sz="1550">
              <a:solidFill>
                <a:srgbClr val="1C4C61"/>
              </a:solidFill>
              <a:latin typeface="Aileron Bold"/>
            </a:endParaRPr>
          </a:p>
        </p:txBody>
      </p:sp>
      <p:sp>
        <p:nvSpPr>
          <p:cNvPr id="26" name="TextBox 35">
            <a:extLst>
              <a:ext uri="{FF2B5EF4-FFF2-40B4-BE49-F238E27FC236}">
                <a16:creationId xmlns:a16="http://schemas.microsoft.com/office/drawing/2014/main" id="{8D255D6B-DBB7-B053-9069-232D2C3E5DBC}"/>
              </a:ext>
            </a:extLst>
          </p:cNvPr>
          <p:cNvSpPr txBox="1"/>
          <p:nvPr/>
        </p:nvSpPr>
        <p:spPr>
          <a:xfrm>
            <a:off x="16570534" y="3612664"/>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ÇÖZÜM</a:t>
            </a:r>
            <a:endParaRPr lang="en-US" sz="1550">
              <a:solidFill>
                <a:srgbClr val="1C4C61"/>
              </a:solidFill>
              <a:latin typeface="Aileron Bold"/>
            </a:endParaRPr>
          </a:p>
        </p:txBody>
      </p:sp>
      <p:sp>
        <p:nvSpPr>
          <p:cNvPr id="27" name="TextBox 36">
            <a:extLst>
              <a:ext uri="{FF2B5EF4-FFF2-40B4-BE49-F238E27FC236}">
                <a16:creationId xmlns:a16="http://schemas.microsoft.com/office/drawing/2014/main" id="{DA43DC7F-9785-2A3E-E45A-F6D610B38FF4}"/>
              </a:ext>
            </a:extLst>
          </p:cNvPr>
          <p:cNvSpPr txBox="1"/>
          <p:nvPr/>
        </p:nvSpPr>
        <p:spPr>
          <a:xfrm>
            <a:off x="16563287" y="4181699"/>
            <a:ext cx="91548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YÖNTEM</a:t>
            </a:r>
            <a:endParaRPr lang="en-US" sz="1550">
              <a:solidFill>
                <a:srgbClr val="1C4C61"/>
              </a:solidFill>
              <a:latin typeface="Aileron Bold"/>
            </a:endParaRPr>
          </a:p>
        </p:txBody>
      </p:sp>
      <p:sp>
        <p:nvSpPr>
          <p:cNvPr id="28" name="TextBox 37">
            <a:extLst>
              <a:ext uri="{FF2B5EF4-FFF2-40B4-BE49-F238E27FC236}">
                <a16:creationId xmlns:a16="http://schemas.microsoft.com/office/drawing/2014/main" id="{90054ED1-0372-3DCA-8259-E2E1092FFADB}"/>
              </a:ext>
            </a:extLst>
          </p:cNvPr>
          <p:cNvSpPr txBox="1"/>
          <p:nvPr/>
        </p:nvSpPr>
        <p:spPr>
          <a:xfrm>
            <a:off x="15624166" y="8254152"/>
            <a:ext cx="2174945"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SWOT ANALİZİ</a:t>
            </a:r>
            <a:endParaRPr lang="en-US" sz="1550">
              <a:solidFill>
                <a:srgbClr val="1C4C61"/>
              </a:solidFill>
              <a:latin typeface="Aileron Bold"/>
            </a:endParaRPr>
          </a:p>
        </p:txBody>
      </p:sp>
      <p:sp>
        <p:nvSpPr>
          <p:cNvPr id="29" name="TextBox 38">
            <a:extLst>
              <a:ext uri="{FF2B5EF4-FFF2-40B4-BE49-F238E27FC236}">
                <a16:creationId xmlns:a16="http://schemas.microsoft.com/office/drawing/2014/main" id="{D96B996B-4674-EE98-0CD8-0DB19A393DAA}"/>
              </a:ext>
            </a:extLst>
          </p:cNvPr>
          <p:cNvSpPr txBox="1"/>
          <p:nvPr/>
        </p:nvSpPr>
        <p:spPr>
          <a:xfrm>
            <a:off x="15854703" y="7648128"/>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PROJE TAKVİMİ</a:t>
            </a:r>
            <a:endParaRPr lang="en-US" sz="1550">
              <a:solidFill>
                <a:srgbClr val="1C4C61"/>
              </a:solidFill>
              <a:latin typeface="Aileron Bold"/>
            </a:endParaRPr>
          </a:p>
        </p:txBody>
      </p:sp>
      <p:sp>
        <p:nvSpPr>
          <p:cNvPr id="30" name="TextBox 39">
            <a:extLst>
              <a:ext uri="{FF2B5EF4-FFF2-40B4-BE49-F238E27FC236}">
                <a16:creationId xmlns:a16="http://schemas.microsoft.com/office/drawing/2014/main" id="{357D95AB-97C9-C106-7787-46979D802038}"/>
              </a:ext>
            </a:extLst>
          </p:cNvPr>
          <p:cNvSpPr txBox="1"/>
          <p:nvPr/>
        </p:nvSpPr>
        <p:spPr>
          <a:xfrm>
            <a:off x="14670208" y="5480844"/>
            <a:ext cx="2861760"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TİCARİLEŞME POTANSİYELİ VE SÜRDÜRÜLEBİLİRLİK</a:t>
            </a:r>
            <a:endParaRPr lang="en-US" sz="1550">
              <a:solidFill>
                <a:srgbClr val="1C4C61"/>
              </a:solidFill>
              <a:latin typeface="Aileron Bold"/>
            </a:endParaRPr>
          </a:p>
        </p:txBody>
      </p:sp>
      <p:sp>
        <p:nvSpPr>
          <p:cNvPr id="31" name="Freeform 45">
            <a:extLst>
              <a:ext uri="{FF2B5EF4-FFF2-40B4-BE49-F238E27FC236}">
                <a16:creationId xmlns:a16="http://schemas.microsoft.com/office/drawing/2014/main" id="{CAB2DCF0-8BA2-D2CD-D8C3-9FE193F62CFE}"/>
              </a:ext>
            </a:extLst>
          </p:cNvPr>
          <p:cNvSpPr/>
          <p:nvPr/>
        </p:nvSpPr>
        <p:spPr>
          <a:xfrm>
            <a:off x="17604558" y="5582097"/>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2" name="Freeform 47">
            <a:extLst>
              <a:ext uri="{FF2B5EF4-FFF2-40B4-BE49-F238E27FC236}">
                <a16:creationId xmlns:a16="http://schemas.microsoft.com/office/drawing/2014/main" id="{D57D9A43-0740-EC1F-938C-DE5B25FF591E}"/>
              </a:ext>
            </a:extLst>
          </p:cNvPr>
          <p:cNvSpPr/>
          <p:nvPr/>
        </p:nvSpPr>
        <p:spPr>
          <a:xfrm>
            <a:off x="17649258" y="4121746"/>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3" name="Freeform 22">
            <a:extLst>
              <a:ext uri="{FF2B5EF4-FFF2-40B4-BE49-F238E27FC236}">
                <a16:creationId xmlns:a16="http://schemas.microsoft.com/office/drawing/2014/main" id="{00EA8632-4E0E-3257-60CC-F7BDB34F3E1D}"/>
              </a:ext>
            </a:extLst>
          </p:cNvPr>
          <p:cNvSpPr/>
          <p:nvPr/>
        </p:nvSpPr>
        <p:spPr>
          <a:xfrm>
            <a:off x="17610634" y="2643209"/>
            <a:ext cx="194553" cy="194553"/>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4" name="Freeform 44">
            <a:extLst>
              <a:ext uri="{FF2B5EF4-FFF2-40B4-BE49-F238E27FC236}">
                <a16:creationId xmlns:a16="http://schemas.microsoft.com/office/drawing/2014/main" id="{1244AB3A-A1DF-3331-64E4-6535B3B222CD}"/>
              </a:ext>
            </a:extLst>
          </p:cNvPr>
          <p:cNvSpPr/>
          <p:nvPr/>
        </p:nvSpPr>
        <p:spPr>
          <a:xfrm>
            <a:off x="17606643" y="7089284"/>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5" name="TextBox 38">
            <a:extLst>
              <a:ext uri="{FF2B5EF4-FFF2-40B4-BE49-F238E27FC236}">
                <a16:creationId xmlns:a16="http://schemas.microsoft.com/office/drawing/2014/main" id="{B1A00C97-D215-693C-88CB-4CF3A13B2C97}"/>
              </a:ext>
            </a:extLst>
          </p:cNvPr>
          <p:cNvSpPr txBox="1"/>
          <p:nvPr/>
        </p:nvSpPr>
        <p:spPr>
          <a:xfrm>
            <a:off x="15951101" y="6975476"/>
            <a:ext cx="1693723"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HEDEF KİTLE</a:t>
            </a:r>
            <a:endParaRPr lang="en-US" sz="1550">
              <a:solidFill>
                <a:srgbClr val="1C4C61"/>
              </a:solidFill>
              <a:latin typeface="Aileron Bold"/>
            </a:endParaRPr>
          </a:p>
        </p:txBody>
      </p:sp>
      <p:sp>
        <p:nvSpPr>
          <p:cNvPr id="36" name="Freeform 44">
            <a:extLst>
              <a:ext uri="{FF2B5EF4-FFF2-40B4-BE49-F238E27FC236}">
                <a16:creationId xmlns:a16="http://schemas.microsoft.com/office/drawing/2014/main" id="{3AC0EF66-E0E1-CB1C-6D3D-DD3EC6B10C41}"/>
              </a:ext>
            </a:extLst>
          </p:cNvPr>
          <p:cNvSpPr/>
          <p:nvPr/>
        </p:nvSpPr>
        <p:spPr>
          <a:xfrm>
            <a:off x="17644824" y="8340360"/>
            <a:ext cx="194553" cy="194553"/>
          </a:xfrm>
          <a:custGeom>
            <a:avLst/>
            <a:gdLst/>
            <a:ahLst/>
            <a:cxnLst/>
            <a:rect l="l" t="t" r="r" b="b"/>
            <a:pathLst>
              <a:path w="194553" h="194553">
                <a:moveTo>
                  <a:pt x="0" y="0"/>
                </a:moveTo>
                <a:lnTo>
                  <a:pt x="194553" y="0"/>
                </a:lnTo>
                <a:lnTo>
                  <a:pt x="194553" y="194553"/>
                </a:lnTo>
                <a:lnTo>
                  <a:pt x="0" y="1945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37" name="TextBox 39">
            <a:extLst>
              <a:ext uri="{FF2B5EF4-FFF2-40B4-BE49-F238E27FC236}">
                <a16:creationId xmlns:a16="http://schemas.microsoft.com/office/drawing/2014/main" id="{7FFC7E8E-CE44-0619-C447-AA42EA5D5BEE}"/>
              </a:ext>
            </a:extLst>
          </p:cNvPr>
          <p:cNvSpPr txBox="1"/>
          <p:nvPr/>
        </p:nvSpPr>
        <p:spPr>
          <a:xfrm>
            <a:off x="15606620" y="6166515"/>
            <a:ext cx="2174945" cy="540725"/>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ÖZGÜNLÜK VE YERLİLİK YÖNÜ</a:t>
            </a:r>
            <a:endParaRPr lang="en-US" sz="1550">
              <a:solidFill>
                <a:srgbClr val="1C4C61"/>
              </a:solidFill>
              <a:latin typeface="Aileron Bold"/>
            </a:endParaRPr>
          </a:p>
        </p:txBody>
      </p:sp>
      <p:sp>
        <p:nvSpPr>
          <p:cNvPr id="38" name="AutoShape 20">
            <a:extLst>
              <a:ext uri="{FF2B5EF4-FFF2-40B4-BE49-F238E27FC236}">
                <a16:creationId xmlns:a16="http://schemas.microsoft.com/office/drawing/2014/main" id="{ED757935-DB32-E7E8-2BA0-CCBEC7B2E923}"/>
              </a:ext>
            </a:extLst>
          </p:cNvPr>
          <p:cNvSpPr/>
          <p:nvPr/>
        </p:nvSpPr>
        <p:spPr>
          <a:xfrm flipV="1">
            <a:off x="17684289" y="1529113"/>
            <a:ext cx="1209" cy="7481052"/>
          </a:xfrm>
          <a:prstGeom prst="line">
            <a:avLst/>
          </a:prstGeom>
          <a:ln w="38100" cap="flat">
            <a:solidFill>
              <a:srgbClr val="344C54"/>
            </a:solidFill>
            <a:prstDash val="solid"/>
            <a:headEnd type="none" w="sm" len="sm"/>
            <a:tailEnd type="none" w="sm" len="sm"/>
          </a:ln>
        </p:spPr>
        <p:txBody>
          <a:bodyPr/>
          <a:lstStyle/>
          <a:p>
            <a:endParaRPr lang="tr-TR"/>
          </a:p>
        </p:txBody>
      </p:sp>
      <p:sp>
        <p:nvSpPr>
          <p:cNvPr id="39" name="Freeform 21">
            <a:extLst>
              <a:ext uri="{FF2B5EF4-FFF2-40B4-BE49-F238E27FC236}">
                <a16:creationId xmlns:a16="http://schemas.microsoft.com/office/drawing/2014/main" id="{FD04C03D-2AA1-F405-33B2-2CDD762F0EB6}"/>
              </a:ext>
            </a:extLst>
          </p:cNvPr>
          <p:cNvSpPr/>
          <p:nvPr/>
        </p:nvSpPr>
        <p:spPr>
          <a:xfrm>
            <a:off x="17530671" y="1861494"/>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0" name="TextBox 40">
            <a:extLst>
              <a:ext uri="{FF2B5EF4-FFF2-40B4-BE49-F238E27FC236}">
                <a16:creationId xmlns:a16="http://schemas.microsoft.com/office/drawing/2014/main" id="{056A2B8C-1F0E-E446-108B-001888990EDC}"/>
              </a:ext>
            </a:extLst>
          </p:cNvPr>
          <p:cNvSpPr txBox="1"/>
          <p:nvPr/>
        </p:nvSpPr>
        <p:spPr>
          <a:xfrm>
            <a:off x="16640572" y="2436841"/>
            <a:ext cx="1040826" cy="258597"/>
          </a:xfrm>
          <a:prstGeom prst="rect">
            <a:avLst/>
          </a:prstGeom>
        </p:spPr>
        <p:txBody>
          <a:bodyPr wrap="square" lIns="0" tIns="0" rIns="0" bIns="0" rtlCol="0" anchor="t">
            <a:spAutoFit/>
          </a:bodyPr>
          <a:lstStyle/>
          <a:p>
            <a:pPr algn="ctr">
              <a:lnSpc>
                <a:spcPts val="2232"/>
              </a:lnSpc>
            </a:pPr>
            <a:r>
              <a:rPr lang="tr-TR" sz="1550">
                <a:solidFill>
                  <a:srgbClr val="1C4C61"/>
                </a:solidFill>
                <a:latin typeface="Aileron Bold"/>
              </a:rPr>
              <a:t>ÖZET</a:t>
            </a:r>
            <a:endParaRPr lang="en-US" sz="1550">
              <a:solidFill>
                <a:srgbClr val="1C4C61"/>
              </a:solidFill>
              <a:latin typeface="Aileron Bold"/>
            </a:endParaRPr>
          </a:p>
        </p:txBody>
      </p:sp>
      <p:sp>
        <p:nvSpPr>
          <p:cNvPr id="41" name="TextBox 42">
            <a:extLst>
              <a:ext uri="{FF2B5EF4-FFF2-40B4-BE49-F238E27FC236}">
                <a16:creationId xmlns:a16="http://schemas.microsoft.com/office/drawing/2014/main" id="{138F2687-57BB-F52E-C15F-4CE2D6C36309}"/>
              </a:ext>
            </a:extLst>
          </p:cNvPr>
          <p:cNvSpPr txBox="1"/>
          <p:nvPr/>
        </p:nvSpPr>
        <p:spPr>
          <a:xfrm>
            <a:off x="15602501" y="1949414"/>
            <a:ext cx="2174945" cy="258597"/>
          </a:xfrm>
          <a:prstGeom prst="rect">
            <a:avLst/>
          </a:prstGeom>
        </p:spPr>
        <p:txBody>
          <a:bodyPr wrap="square" lIns="0" tIns="0" rIns="0" bIns="0" rtlCol="0" anchor="t">
            <a:spAutoFit/>
          </a:bodyPr>
          <a:lstStyle/>
          <a:p>
            <a:pPr algn="ctr">
              <a:lnSpc>
                <a:spcPts val="2232"/>
              </a:lnSpc>
            </a:pPr>
            <a:r>
              <a:rPr lang="en-US" sz="1594">
                <a:solidFill>
                  <a:srgbClr val="1C4C61"/>
                </a:solidFill>
                <a:latin typeface="Aileron Bold"/>
              </a:rPr>
              <a:t>T</a:t>
            </a:r>
            <a:r>
              <a:rPr lang="tr-TR" sz="1550">
                <a:solidFill>
                  <a:srgbClr val="1C4C61"/>
                </a:solidFill>
                <a:latin typeface="Aileron Bold"/>
              </a:rPr>
              <a:t>AKIM</a:t>
            </a:r>
            <a:r>
              <a:rPr lang="tr-TR" sz="1594">
                <a:solidFill>
                  <a:srgbClr val="1C4C61"/>
                </a:solidFill>
                <a:latin typeface="Aileron Bold"/>
              </a:rPr>
              <a:t> TANITIM</a:t>
            </a:r>
            <a:endParaRPr lang="en-US" sz="1594">
              <a:solidFill>
                <a:srgbClr val="1C4C61"/>
              </a:solidFill>
              <a:latin typeface="Aileron Bold"/>
            </a:endParaRPr>
          </a:p>
        </p:txBody>
      </p:sp>
      <p:sp>
        <p:nvSpPr>
          <p:cNvPr id="42" name="Freeform 21">
            <a:extLst>
              <a:ext uri="{FF2B5EF4-FFF2-40B4-BE49-F238E27FC236}">
                <a16:creationId xmlns:a16="http://schemas.microsoft.com/office/drawing/2014/main" id="{E2689B14-D42B-894A-ADFE-D34ADB3CC835}"/>
              </a:ext>
            </a:extLst>
          </p:cNvPr>
          <p:cNvSpPr/>
          <p:nvPr/>
        </p:nvSpPr>
        <p:spPr>
          <a:xfrm>
            <a:off x="17532778" y="238102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3" name="Freeform 22">
            <a:extLst>
              <a:ext uri="{FF2B5EF4-FFF2-40B4-BE49-F238E27FC236}">
                <a16:creationId xmlns:a16="http://schemas.microsoft.com/office/drawing/2014/main" id="{319D7559-6177-267C-0C0D-08BFCC899839}"/>
              </a:ext>
            </a:extLst>
          </p:cNvPr>
          <p:cNvSpPr/>
          <p:nvPr/>
        </p:nvSpPr>
        <p:spPr>
          <a:xfrm>
            <a:off x="17616416" y="246418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4" name="Freeform 21">
            <a:extLst>
              <a:ext uri="{FF2B5EF4-FFF2-40B4-BE49-F238E27FC236}">
                <a16:creationId xmlns:a16="http://schemas.microsoft.com/office/drawing/2014/main" id="{B35AD29B-AAB8-1D76-ED74-6CCB86A6B1C7}"/>
              </a:ext>
            </a:extLst>
          </p:cNvPr>
          <p:cNvSpPr/>
          <p:nvPr/>
        </p:nvSpPr>
        <p:spPr>
          <a:xfrm>
            <a:off x="17530670" y="293822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5" name="Freeform 22">
            <a:extLst>
              <a:ext uri="{FF2B5EF4-FFF2-40B4-BE49-F238E27FC236}">
                <a16:creationId xmlns:a16="http://schemas.microsoft.com/office/drawing/2014/main" id="{70F5F72A-15A0-7B6E-50B7-6ABB74E87409}"/>
              </a:ext>
            </a:extLst>
          </p:cNvPr>
          <p:cNvSpPr/>
          <p:nvPr/>
        </p:nvSpPr>
        <p:spPr>
          <a:xfrm>
            <a:off x="17621365" y="30114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6" name="Freeform 21">
            <a:extLst>
              <a:ext uri="{FF2B5EF4-FFF2-40B4-BE49-F238E27FC236}">
                <a16:creationId xmlns:a16="http://schemas.microsoft.com/office/drawing/2014/main" id="{6A0816D9-666A-21B6-91F6-10AD2D4F7886}"/>
              </a:ext>
            </a:extLst>
          </p:cNvPr>
          <p:cNvSpPr/>
          <p:nvPr/>
        </p:nvSpPr>
        <p:spPr>
          <a:xfrm>
            <a:off x="17528868" y="3553352"/>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7" name="Freeform 22">
            <a:extLst>
              <a:ext uri="{FF2B5EF4-FFF2-40B4-BE49-F238E27FC236}">
                <a16:creationId xmlns:a16="http://schemas.microsoft.com/office/drawing/2014/main" id="{CCFFEEF6-DF14-74BD-288B-7751C1079A3B}"/>
              </a:ext>
            </a:extLst>
          </p:cNvPr>
          <p:cNvSpPr/>
          <p:nvPr/>
        </p:nvSpPr>
        <p:spPr>
          <a:xfrm>
            <a:off x="17606261" y="3642080"/>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48" name="Freeform 21">
            <a:extLst>
              <a:ext uri="{FF2B5EF4-FFF2-40B4-BE49-F238E27FC236}">
                <a16:creationId xmlns:a16="http://schemas.microsoft.com/office/drawing/2014/main" id="{D35463D2-433D-D0BE-5A86-5AF01B1E2310}"/>
              </a:ext>
            </a:extLst>
          </p:cNvPr>
          <p:cNvSpPr/>
          <p:nvPr/>
        </p:nvSpPr>
        <p:spPr>
          <a:xfrm>
            <a:off x="17500139" y="414106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49" name="Freeform 22">
            <a:extLst>
              <a:ext uri="{FF2B5EF4-FFF2-40B4-BE49-F238E27FC236}">
                <a16:creationId xmlns:a16="http://schemas.microsoft.com/office/drawing/2014/main" id="{463591D5-95B7-2E48-8698-85E7E9C2A6F4}"/>
              </a:ext>
            </a:extLst>
          </p:cNvPr>
          <p:cNvSpPr/>
          <p:nvPr/>
        </p:nvSpPr>
        <p:spPr>
          <a:xfrm>
            <a:off x="17592385" y="422958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51" name="Freeform 21">
            <a:extLst>
              <a:ext uri="{FF2B5EF4-FFF2-40B4-BE49-F238E27FC236}">
                <a16:creationId xmlns:a16="http://schemas.microsoft.com/office/drawing/2014/main" id="{EF03205D-B526-070F-313A-3D550531C046}"/>
              </a:ext>
            </a:extLst>
          </p:cNvPr>
          <p:cNvSpPr/>
          <p:nvPr/>
        </p:nvSpPr>
        <p:spPr>
          <a:xfrm>
            <a:off x="17531608" y="4821345"/>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53" name="Freeform 22">
            <a:extLst>
              <a:ext uri="{FF2B5EF4-FFF2-40B4-BE49-F238E27FC236}">
                <a16:creationId xmlns:a16="http://schemas.microsoft.com/office/drawing/2014/main" id="{1CD26B70-1462-8B25-4EFA-E87BD984AB40}"/>
              </a:ext>
            </a:extLst>
          </p:cNvPr>
          <p:cNvSpPr/>
          <p:nvPr/>
        </p:nvSpPr>
        <p:spPr>
          <a:xfrm>
            <a:off x="17609371" y="1948001"/>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81" name="Freeform 21">
            <a:extLst>
              <a:ext uri="{FF2B5EF4-FFF2-40B4-BE49-F238E27FC236}">
                <a16:creationId xmlns:a16="http://schemas.microsoft.com/office/drawing/2014/main" id="{D056E306-987D-562A-C5FF-7760944B192E}"/>
              </a:ext>
            </a:extLst>
          </p:cNvPr>
          <p:cNvSpPr/>
          <p:nvPr/>
        </p:nvSpPr>
        <p:spPr>
          <a:xfrm>
            <a:off x="17500139" y="5530389"/>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82" name="Freeform 22">
            <a:extLst>
              <a:ext uri="{FF2B5EF4-FFF2-40B4-BE49-F238E27FC236}">
                <a16:creationId xmlns:a16="http://schemas.microsoft.com/office/drawing/2014/main" id="{DA302663-AF0C-8B5C-472D-ECDA3F7C567E}"/>
              </a:ext>
            </a:extLst>
          </p:cNvPr>
          <p:cNvSpPr/>
          <p:nvPr/>
        </p:nvSpPr>
        <p:spPr>
          <a:xfrm>
            <a:off x="17592385" y="561891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83" name="Freeform 21">
            <a:extLst>
              <a:ext uri="{FF2B5EF4-FFF2-40B4-BE49-F238E27FC236}">
                <a16:creationId xmlns:a16="http://schemas.microsoft.com/office/drawing/2014/main" id="{9EE43361-7DB9-588C-8DC2-0C14C8B17D67}"/>
              </a:ext>
            </a:extLst>
          </p:cNvPr>
          <p:cNvSpPr/>
          <p:nvPr/>
        </p:nvSpPr>
        <p:spPr>
          <a:xfrm>
            <a:off x="17517008" y="6218333"/>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84" name="Freeform 22">
            <a:extLst>
              <a:ext uri="{FF2B5EF4-FFF2-40B4-BE49-F238E27FC236}">
                <a16:creationId xmlns:a16="http://schemas.microsoft.com/office/drawing/2014/main" id="{40B0C8CE-E23A-7EBE-FCA2-629265389B3A}"/>
              </a:ext>
            </a:extLst>
          </p:cNvPr>
          <p:cNvSpPr/>
          <p:nvPr/>
        </p:nvSpPr>
        <p:spPr>
          <a:xfrm>
            <a:off x="17604558" y="4918869"/>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85" name="Freeform 21">
            <a:extLst>
              <a:ext uri="{FF2B5EF4-FFF2-40B4-BE49-F238E27FC236}">
                <a16:creationId xmlns:a16="http://schemas.microsoft.com/office/drawing/2014/main" id="{DF65BDDB-F975-C1E1-0A01-274B2812B662}"/>
              </a:ext>
            </a:extLst>
          </p:cNvPr>
          <p:cNvSpPr/>
          <p:nvPr/>
        </p:nvSpPr>
        <p:spPr>
          <a:xfrm>
            <a:off x="17530944" y="7580031"/>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86" name="Freeform 22">
            <a:extLst>
              <a:ext uri="{FF2B5EF4-FFF2-40B4-BE49-F238E27FC236}">
                <a16:creationId xmlns:a16="http://schemas.microsoft.com/office/drawing/2014/main" id="{39F487A1-9734-43B1-4899-ADFEC0E3E0E1}"/>
              </a:ext>
            </a:extLst>
          </p:cNvPr>
          <p:cNvSpPr/>
          <p:nvPr/>
        </p:nvSpPr>
        <p:spPr>
          <a:xfrm>
            <a:off x="17621365" y="767629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87" name="Freeform 21">
            <a:extLst>
              <a:ext uri="{FF2B5EF4-FFF2-40B4-BE49-F238E27FC236}">
                <a16:creationId xmlns:a16="http://schemas.microsoft.com/office/drawing/2014/main" id="{FE51806E-EB2C-DD31-2E06-AD95B04DDE28}"/>
              </a:ext>
            </a:extLst>
          </p:cNvPr>
          <p:cNvSpPr/>
          <p:nvPr/>
        </p:nvSpPr>
        <p:spPr>
          <a:xfrm>
            <a:off x="17530471" y="6899108"/>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88" name="Freeform 22">
            <a:extLst>
              <a:ext uri="{FF2B5EF4-FFF2-40B4-BE49-F238E27FC236}">
                <a16:creationId xmlns:a16="http://schemas.microsoft.com/office/drawing/2014/main" id="{0A1EBCDD-AB9F-69C5-D297-43C4691197D3}"/>
              </a:ext>
            </a:extLst>
          </p:cNvPr>
          <p:cNvSpPr/>
          <p:nvPr/>
        </p:nvSpPr>
        <p:spPr>
          <a:xfrm>
            <a:off x="17609371" y="6986933"/>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89" name="Freeform 21">
            <a:extLst>
              <a:ext uri="{FF2B5EF4-FFF2-40B4-BE49-F238E27FC236}">
                <a16:creationId xmlns:a16="http://schemas.microsoft.com/office/drawing/2014/main" id="{0BC40AC3-D55C-18B2-DA91-F67C7955F3A2}"/>
              </a:ext>
            </a:extLst>
          </p:cNvPr>
          <p:cNvSpPr/>
          <p:nvPr/>
        </p:nvSpPr>
        <p:spPr>
          <a:xfrm>
            <a:off x="17517007" y="8206830"/>
            <a:ext cx="369651" cy="362157"/>
          </a:xfrm>
          <a:custGeom>
            <a:avLst/>
            <a:gdLst/>
            <a:ahLst/>
            <a:cxnLst/>
            <a:rect l="l" t="t" r="r" b="b"/>
            <a:pathLst>
              <a:path w="369651" h="369651">
                <a:moveTo>
                  <a:pt x="0" y="0"/>
                </a:moveTo>
                <a:lnTo>
                  <a:pt x="369651" y="0"/>
                </a:lnTo>
                <a:lnTo>
                  <a:pt x="369651" y="369652"/>
                </a:lnTo>
                <a:lnTo>
                  <a:pt x="0" y="3696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tr-TR"/>
          </a:p>
        </p:txBody>
      </p:sp>
      <p:sp>
        <p:nvSpPr>
          <p:cNvPr id="90" name="Freeform 22">
            <a:extLst>
              <a:ext uri="{FF2B5EF4-FFF2-40B4-BE49-F238E27FC236}">
                <a16:creationId xmlns:a16="http://schemas.microsoft.com/office/drawing/2014/main" id="{5E99EC16-E010-3C38-96A5-DED8603C6E70}"/>
              </a:ext>
            </a:extLst>
          </p:cNvPr>
          <p:cNvSpPr/>
          <p:nvPr/>
        </p:nvSpPr>
        <p:spPr>
          <a:xfrm>
            <a:off x="17587012" y="8296096"/>
            <a:ext cx="194553" cy="190609"/>
          </a:xfrm>
          <a:custGeom>
            <a:avLst/>
            <a:gdLst/>
            <a:ahLst/>
            <a:cxnLst/>
            <a:rect l="l" t="t" r="r" b="b"/>
            <a:pathLst>
              <a:path w="194553" h="194553">
                <a:moveTo>
                  <a:pt x="0" y="0"/>
                </a:moveTo>
                <a:lnTo>
                  <a:pt x="194553" y="0"/>
                </a:lnTo>
                <a:lnTo>
                  <a:pt x="194553" y="194554"/>
                </a:lnTo>
                <a:lnTo>
                  <a:pt x="0" y="1945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tr-TR"/>
          </a:p>
        </p:txBody>
      </p:sp>
      <p:sp>
        <p:nvSpPr>
          <p:cNvPr id="91" name="TextBox 34">
            <a:extLst>
              <a:ext uri="{FF2B5EF4-FFF2-40B4-BE49-F238E27FC236}">
                <a16:creationId xmlns:a16="http://schemas.microsoft.com/office/drawing/2014/main" id="{A841E506-BF37-D4CB-ABA8-438DA0387DBB}"/>
              </a:ext>
            </a:extLst>
          </p:cNvPr>
          <p:cNvSpPr txBox="1"/>
          <p:nvPr/>
        </p:nvSpPr>
        <p:spPr>
          <a:xfrm>
            <a:off x="15254285" y="2963338"/>
            <a:ext cx="2174945" cy="258597"/>
          </a:xfrm>
          <a:prstGeom prst="rect">
            <a:avLst/>
          </a:prstGeom>
        </p:spPr>
        <p:txBody>
          <a:bodyPr wrap="square" lIns="0" tIns="0" rIns="0" bIns="0" rtlCol="0" anchor="t">
            <a:spAutoFit/>
          </a:bodyPr>
          <a:lstStyle/>
          <a:p>
            <a:pPr algn="r">
              <a:lnSpc>
                <a:spcPts val="2232"/>
              </a:lnSpc>
            </a:pPr>
            <a:r>
              <a:rPr lang="tr-TR" sz="1550">
                <a:solidFill>
                  <a:srgbClr val="1C4C61"/>
                </a:solidFill>
                <a:latin typeface="Aileron Bold"/>
              </a:rPr>
              <a:t>PROBLEM TANIMI</a:t>
            </a:r>
            <a:endParaRPr lang="en-US" sz="1550">
              <a:solidFill>
                <a:srgbClr val="1C4C61"/>
              </a:solidFill>
              <a:latin typeface="Aileron Bold"/>
            </a:endParaRPr>
          </a:p>
        </p:txBody>
      </p:sp>
      <p:sp>
        <p:nvSpPr>
          <p:cNvPr id="92" name="Freeform 97">
            <a:extLst>
              <a:ext uri="{FF2B5EF4-FFF2-40B4-BE49-F238E27FC236}">
                <a16:creationId xmlns:a16="http://schemas.microsoft.com/office/drawing/2014/main" id="{5F4E9087-4D35-9612-2BDB-C3C2E9883C74}"/>
              </a:ext>
            </a:extLst>
          </p:cNvPr>
          <p:cNvSpPr/>
          <p:nvPr/>
        </p:nvSpPr>
        <p:spPr>
          <a:xfrm>
            <a:off x="17568660" y="8859082"/>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24" name="Freeform 97">
            <a:extLst>
              <a:ext uri="{FF2B5EF4-FFF2-40B4-BE49-F238E27FC236}">
                <a16:creationId xmlns:a16="http://schemas.microsoft.com/office/drawing/2014/main" id="{BAB24FCB-9E1B-B96B-AEC2-72EE0C76C900}"/>
              </a:ext>
            </a:extLst>
          </p:cNvPr>
          <p:cNvSpPr/>
          <p:nvPr/>
        </p:nvSpPr>
        <p:spPr>
          <a:xfrm>
            <a:off x="17542281" y="1370243"/>
            <a:ext cx="295907" cy="317741"/>
          </a:xfrm>
          <a:custGeom>
            <a:avLst/>
            <a:gdLst/>
            <a:ahLst/>
            <a:cxnLst/>
            <a:rect l="l" t="t" r="r" b="b"/>
            <a:pathLst>
              <a:path w="369651" h="369651">
                <a:moveTo>
                  <a:pt x="0" y="0"/>
                </a:moveTo>
                <a:lnTo>
                  <a:pt x="369651" y="0"/>
                </a:lnTo>
                <a:lnTo>
                  <a:pt x="369651" y="369651"/>
                </a:lnTo>
                <a:lnTo>
                  <a:pt x="0" y="3696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tr-TR"/>
          </a:p>
        </p:txBody>
      </p:sp>
      <p:sp>
        <p:nvSpPr>
          <p:cNvPr id="21" name="TextBox 114">
            <a:extLst>
              <a:ext uri="{FF2B5EF4-FFF2-40B4-BE49-F238E27FC236}">
                <a16:creationId xmlns:a16="http://schemas.microsoft.com/office/drawing/2014/main" id="{29FA11A1-10F0-C01F-F697-749C080C5FE7}"/>
              </a:ext>
            </a:extLst>
          </p:cNvPr>
          <p:cNvSpPr txBox="1">
            <a:spLocks/>
          </p:cNvSpPr>
          <p:nvPr/>
        </p:nvSpPr>
        <p:spPr>
          <a:xfrm>
            <a:off x="2884469" y="9504815"/>
            <a:ext cx="7994957" cy="256480"/>
          </a:xfrm>
          <a:prstGeom prst="rect">
            <a:avLst/>
          </a:prstGeom>
        </p:spPr>
        <p:txBody>
          <a:bodyPr wrap="square" lIns="0" tIns="0" rIns="0" bIns="0" rtlCol="0" anchor="t">
            <a:spAutoFit/>
          </a:bodyPr>
          <a:lstStyle/>
          <a:p>
            <a:pPr algn="ctr">
              <a:lnSpc>
                <a:spcPts val="2000"/>
              </a:lnSpc>
              <a:spcBef>
                <a:spcPct val="0"/>
              </a:spcBef>
            </a:pPr>
            <a:r>
              <a:rPr lang="en-US">
                <a:solidFill>
                  <a:srgbClr val="1A426A"/>
                </a:solidFill>
                <a:latin typeface="Active Heart"/>
              </a:rPr>
              <a:t>202</a:t>
            </a:r>
            <a:r>
              <a:rPr lang="tr-TR">
                <a:solidFill>
                  <a:srgbClr val="1A426A"/>
                </a:solidFill>
                <a:latin typeface="Active Heart"/>
              </a:rPr>
              <a:t>5</a:t>
            </a:r>
            <a:r>
              <a:rPr lang="en-US">
                <a:solidFill>
                  <a:srgbClr val="1A426A"/>
                </a:solidFill>
                <a:latin typeface="Active Heart"/>
              </a:rPr>
              <a:t> TEKNOFEST </a:t>
            </a:r>
            <a:r>
              <a:rPr lang="tr-TR">
                <a:solidFill>
                  <a:srgbClr val="1A426A"/>
                </a:solidFill>
                <a:latin typeface="Active Heart"/>
              </a:rPr>
              <a:t>İSTANBUL </a:t>
            </a:r>
            <a:r>
              <a:rPr lang="en-US">
                <a:solidFill>
                  <a:srgbClr val="1A426A"/>
                </a:solidFill>
                <a:latin typeface="Active Heart"/>
              </a:rPr>
              <a:t>.......................... KATEGORİSİ PROJE SUNUM ŞABLONU</a:t>
            </a:r>
          </a:p>
        </p:txBody>
      </p:sp>
      <p:pic>
        <p:nvPicPr>
          <p:cNvPr id="18" name="Resim 17" descr="siyah, karanlık içeren bir resim&#10;&#10;Yapay zeka tarafından oluşturulan içerik yanlış olabilir.">
            <a:extLst>
              <a:ext uri="{FF2B5EF4-FFF2-40B4-BE49-F238E27FC236}">
                <a16:creationId xmlns:a16="http://schemas.microsoft.com/office/drawing/2014/main" id="{210C2600-81B5-2E00-BA59-5EA620FAE3D5}"/>
              </a:ext>
            </a:extLst>
          </p:cNvPr>
          <p:cNvPicPr>
            <a:picLocks noChangeAspect="1"/>
          </p:cNvPicPr>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2672" y="9516832"/>
            <a:ext cx="226336" cy="231335"/>
          </a:xfrm>
          <a:prstGeom prst="rect">
            <a:avLst/>
          </a:prstGeom>
        </p:spPr>
      </p:pic>
      <p:sp>
        <p:nvSpPr>
          <p:cNvPr id="22" name="Freeform 10">
            <a:extLst>
              <a:ext uri="{FF2B5EF4-FFF2-40B4-BE49-F238E27FC236}">
                <a16:creationId xmlns:a16="http://schemas.microsoft.com/office/drawing/2014/main" id="{FD0C68DA-E43C-8700-78E6-4A858CEAE687}"/>
              </a:ext>
            </a:extLst>
          </p:cNvPr>
          <p:cNvSpPr/>
          <p:nvPr/>
        </p:nvSpPr>
        <p:spPr>
          <a:xfrm>
            <a:off x="789149" y="9420025"/>
            <a:ext cx="419224" cy="419224"/>
          </a:xfrm>
          <a:custGeom>
            <a:avLst/>
            <a:gdLst/>
            <a:ahLst/>
            <a:cxnLst/>
            <a:rect l="l" t="t" r="r" b="b"/>
            <a:pathLst>
              <a:path w="419224" h="419224">
                <a:moveTo>
                  <a:pt x="0" y="0"/>
                </a:moveTo>
                <a:lnTo>
                  <a:pt x="419224" y="0"/>
                </a:lnTo>
                <a:lnTo>
                  <a:pt x="419224" y="419224"/>
                </a:lnTo>
                <a:lnTo>
                  <a:pt x="0" y="419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
        <p:nvSpPr>
          <p:cNvPr id="25" name="AutoShape 11">
            <a:extLst>
              <a:ext uri="{FF2B5EF4-FFF2-40B4-BE49-F238E27FC236}">
                <a16:creationId xmlns:a16="http://schemas.microsoft.com/office/drawing/2014/main" id="{4072B3AD-B952-BD5B-B63B-E475F3C4A455}"/>
              </a:ext>
            </a:extLst>
          </p:cNvPr>
          <p:cNvSpPr>
            <a:spLocks noGrp="1" noRot="1" noMove="1" noResize="1" noEditPoints="1" noAdjustHandles="1" noChangeArrowheads="1" noChangeShapeType="1"/>
          </p:cNvSpPr>
          <p:nvPr/>
        </p:nvSpPr>
        <p:spPr>
          <a:xfrm flipV="1">
            <a:off x="11134676" y="9248790"/>
            <a:ext cx="17829" cy="1038209"/>
          </a:xfrm>
          <a:prstGeom prst="line">
            <a:avLst/>
          </a:prstGeom>
          <a:ln w="38100" cap="flat">
            <a:solidFill>
              <a:srgbClr val="344C54"/>
            </a:solidFill>
            <a:prstDash val="solid"/>
            <a:headEnd type="none" w="sm" len="sm"/>
            <a:tailEnd type="none" w="sm" len="sm"/>
          </a:ln>
        </p:spPr>
        <p:txBody>
          <a:bodyPr/>
          <a:lstStyle/>
          <a:p>
            <a:endParaRPr lang="tr-TR"/>
          </a:p>
        </p:txBody>
      </p:sp>
      <p:sp>
        <p:nvSpPr>
          <p:cNvPr id="55" name="AutoShape 6">
            <a:extLst>
              <a:ext uri="{FF2B5EF4-FFF2-40B4-BE49-F238E27FC236}">
                <a16:creationId xmlns:a16="http://schemas.microsoft.com/office/drawing/2014/main" id="{47986D1F-C34D-0AA9-A20B-0D6D6259DB43}"/>
              </a:ext>
            </a:extLst>
          </p:cNvPr>
          <p:cNvSpPr>
            <a:spLocks noGrp="1" noRot="1" noMove="1" noResize="1" noEditPoints="1" noAdjustHandles="1" noChangeArrowheads="1" noChangeShapeType="1"/>
          </p:cNvSpPr>
          <p:nvPr/>
        </p:nvSpPr>
        <p:spPr>
          <a:xfrm>
            <a:off x="753578" y="9220201"/>
            <a:ext cx="16846820" cy="38099"/>
          </a:xfrm>
          <a:prstGeom prst="line">
            <a:avLst/>
          </a:prstGeom>
          <a:ln w="38100" cap="flat">
            <a:solidFill>
              <a:srgbClr val="344C54"/>
            </a:solidFill>
            <a:prstDash val="solid"/>
            <a:headEnd type="none" w="sm" len="sm"/>
            <a:tailEnd type="none" w="sm" len="sm"/>
          </a:ln>
        </p:spPr>
        <p:txBody>
          <a:bodyPr/>
          <a:lstStyle/>
          <a:p>
            <a:endParaRPr lang="tr-TR"/>
          </a:p>
        </p:txBody>
      </p:sp>
      <p:graphicFrame>
        <p:nvGraphicFramePr>
          <p:cNvPr id="57" name="Tablo 56">
            <a:extLst>
              <a:ext uri="{FF2B5EF4-FFF2-40B4-BE49-F238E27FC236}">
                <a16:creationId xmlns:a16="http://schemas.microsoft.com/office/drawing/2014/main" id="{E84BE184-2171-C0F5-4518-1FD49CCF4971}"/>
              </a:ext>
            </a:extLst>
          </p:cNvPr>
          <p:cNvGraphicFramePr>
            <a:graphicFrameLocks noGrp="1"/>
          </p:cNvGraphicFramePr>
          <p:nvPr>
            <p:extLst>
              <p:ext uri="{D42A27DB-BD31-4B8C-83A1-F6EECF244321}">
                <p14:modId xmlns:p14="http://schemas.microsoft.com/office/powerpoint/2010/main" val="466485679"/>
              </p:ext>
            </p:extLst>
          </p:nvPr>
        </p:nvGraphicFramePr>
        <p:xfrm>
          <a:off x="391623" y="3117367"/>
          <a:ext cx="14056016" cy="2900220"/>
        </p:xfrm>
        <a:graphic>
          <a:graphicData uri="http://schemas.openxmlformats.org/drawingml/2006/table">
            <a:tbl>
              <a:tblPr firstRow="1" firstCol="1" bandRow="1">
                <a:tableStyleId>{5C22544A-7EE6-4342-B048-85BDC9FD1C3A}</a:tableStyleId>
              </a:tblPr>
              <a:tblGrid>
                <a:gridCol w="3514004">
                  <a:extLst>
                    <a:ext uri="{9D8B030D-6E8A-4147-A177-3AD203B41FA5}">
                      <a16:colId xmlns:a16="http://schemas.microsoft.com/office/drawing/2014/main" val="710968851"/>
                    </a:ext>
                  </a:extLst>
                </a:gridCol>
                <a:gridCol w="3514004">
                  <a:extLst>
                    <a:ext uri="{9D8B030D-6E8A-4147-A177-3AD203B41FA5}">
                      <a16:colId xmlns:a16="http://schemas.microsoft.com/office/drawing/2014/main" val="3535694659"/>
                    </a:ext>
                  </a:extLst>
                </a:gridCol>
                <a:gridCol w="3514004">
                  <a:extLst>
                    <a:ext uri="{9D8B030D-6E8A-4147-A177-3AD203B41FA5}">
                      <a16:colId xmlns:a16="http://schemas.microsoft.com/office/drawing/2014/main" val="4074670867"/>
                    </a:ext>
                  </a:extLst>
                </a:gridCol>
                <a:gridCol w="3514004">
                  <a:extLst>
                    <a:ext uri="{9D8B030D-6E8A-4147-A177-3AD203B41FA5}">
                      <a16:colId xmlns:a16="http://schemas.microsoft.com/office/drawing/2014/main" val="1069129191"/>
                    </a:ext>
                  </a:extLst>
                </a:gridCol>
              </a:tblGrid>
              <a:tr h="483370">
                <a:tc>
                  <a:txBody>
                    <a:bodyPr/>
                    <a:lstStyle/>
                    <a:p>
                      <a:pPr>
                        <a:lnSpc>
                          <a:spcPct val="115000"/>
                        </a:lnSpc>
                        <a:spcAft>
                          <a:spcPts val="800"/>
                        </a:spcAft>
                        <a:buNone/>
                      </a:pPr>
                      <a:r>
                        <a:rPr lang="tr-TR" sz="1200" kern="100">
                          <a:effectLst/>
                        </a:rPr>
                        <a:t>Özellik</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Mevcut Hastane Portalları</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Yabancı Sağlık Uygulamaları</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I.R.I.S. (Bizim Projemiz)</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49895000"/>
                  </a:ext>
                </a:extLst>
              </a:tr>
              <a:tr h="483370">
                <a:tc>
                  <a:txBody>
                    <a:bodyPr/>
                    <a:lstStyle/>
                    <a:p>
                      <a:pPr>
                        <a:lnSpc>
                          <a:spcPct val="115000"/>
                        </a:lnSpc>
                        <a:spcAft>
                          <a:spcPts val="800"/>
                        </a:spcAft>
                        <a:buNone/>
                      </a:pPr>
                      <a:r>
                        <a:rPr lang="tr-TR" sz="1200" kern="100">
                          <a:effectLst/>
                        </a:rPr>
                        <a:t>Kişiselleştirilmiş Görev Takvimi</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Yok</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Kısmen (Genel)</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Yok (Gidişat Takibi)</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626871356"/>
                  </a:ext>
                </a:extLst>
              </a:tr>
              <a:tr h="483370">
                <a:tc>
                  <a:txBody>
                    <a:bodyPr/>
                    <a:lstStyle/>
                    <a:p>
                      <a:pPr>
                        <a:lnSpc>
                          <a:spcPct val="115000"/>
                        </a:lnSpc>
                        <a:spcAft>
                          <a:spcPts val="800"/>
                        </a:spcAft>
                        <a:buNone/>
                      </a:pPr>
                      <a:r>
                        <a:rPr lang="tr-TR" sz="1200" kern="100">
                          <a:effectLst/>
                        </a:rPr>
                        <a:t>Günlük Semptom Kaydı (Anket)</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Yok</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Var</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Var (Odaklanmış)</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79674449"/>
                  </a:ext>
                </a:extLst>
              </a:tr>
              <a:tr h="483370">
                <a:tc>
                  <a:txBody>
                    <a:bodyPr/>
                    <a:lstStyle/>
                    <a:p>
                      <a:pPr>
                        <a:lnSpc>
                          <a:spcPct val="115000"/>
                        </a:lnSpc>
                        <a:spcAft>
                          <a:spcPts val="800"/>
                        </a:spcAft>
                        <a:buNone/>
                      </a:pPr>
                      <a:r>
                        <a:rPr lang="tr-TR" sz="1200" kern="100">
                          <a:effectLst/>
                        </a:rPr>
                        <a:t>İyileşme Grafiği (Progresyon)</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Yok</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Nadir</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Var (Ana Özellik)</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703526579"/>
                  </a:ext>
                </a:extLst>
              </a:tr>
              <a:tr h="483370">
                <a:tc>
                  <a:txBody>
                    <a:bodyPr/>
                    <a:lstStyle/>
                    <a:p>
                      <a:pPr>
                        <a:lnSpc>
                          <a:spcPct val="115000"/>
                        </a:lnSpc>
                        <a:spcAft>
                          <a:spcPts val="800"/>
                        </a:spcAft>
                        <a:buNone/>
                      </a:pPr>
                      <a:r>
                        <a:rPr lang="tr-TR" sz="1200" kern="100">
                          <a:effectLst/>
                        </a:rPr>
                        <a:t>Veri Odaklı Gidişat Analizi</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Yok</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Yok</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Var (İyi/Kötü Trend)</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08952515"/>
                  </a:ext>
                </a:extLst>
              </a:tr>
              <a:tr h="483370">
                <a:tc>
                  <a:txBody>
                    <a:bodyPr/>
                    <a:lstStyle/>
                    <a:p>
                      <a:pPr>
                        <a:lnSpc>
                          <a:spcPct val="115000"/>
                        </a:lnSpc>
                        <a:spcAft>
                          <a:spcPts val="800"/>
                        </a:spcAft>
                        <a:buNone/>
                      </a:pPr>
                      <a:r>
                        <a:rPr lang="tr-TR" sz="1200" kern="100">
                          <a:effectLst/>
                        </a:rPr>
                        <a:t>Kişiselleştirilmiş Rehberlik (YZ Destekli)</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dirty="0">
                          <a:effectLst/>
                        </a:rPr>
                        <a:t>Yok</a:t>
                      </a:r>
                      <a:endParaRPr lang="tr-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a:effectLst/>
                        </a:rPr>
                        <a:t>Kısmen (Genel)</a:t>
                      </a:r>
                      <a:endParaRPr lang="tr-TR"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tr-TR" sz="1200" kern="100" dirty="0">
                          <a:effectLst/>
                        </a:rPr>
                        <a:t>Var (</a:t>
                      </a:r>
                      <a:r>
                        <a:rPr lang="tr-TR" sz="1200" kern="100" dirty="0" err="1">
                          <a:effectLst/>
                        </a:rPr>
                        <a:t>Girilere</a:t>
                      </a:r>
                      <a:r>
                        <a:rPr lang="tr-TR" sz="1200" kern="100" dirty="0">
                          <a:effectLst/>
                        </a:rPr>
                        <a:t> Göre Rehberlik)</a:t>
                      </a:r>
                      <a:endParaRPr lang="tr-TR"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9420316"/>
                  </a:ext>
                </a:extLst>
              </a:tr>
            </a:tbl>
          </a:graphicData>
        </a:graphic>
      </p:graphicFrame>
    </p:spTree>
    <p:extLst>
      <p:ext uri="{BB962C8B-B14F-4D97-AF65-F5344CB8AC3E}">
        <p14:creationId xmlns:p14="http://schemas.microsoft.com/office/powerpoint/2010/main" val="1351766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2823</Words>
  <Application>Microsoft Office PowerPoint</Application>
  <PresentationFormat>Özel</PresentationFormat>
  <Paragraphs>433</Paragraphs>
  <Slides>13</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13</vt:i4>
      </vt:variant>
    </vt:vector>
  </HeadingPairs>
  <TitlesOfParts>
    <vt:vector size="22" baseType="lpstr">
      <vt:lpstr>Aileron Ultra-Bold</vt:lpstr>
      <vt:lpstr>Aileron</vt:lpstr>
      <vt:lpstr>Aileron Bold</vt:lpstr>
      <vt:lpstr>Calibri</vt:lpstr>
      <vt:lpstr>Aptos</vt:lpstr>
      <vt:lpstr>Arial</vt:lpstr>
      <vt:lpstr>Arial Black</vt:lpstr>
      <vt:lpstr>Active Heart</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SUNUM ŞABLONU</dc:title>
  <dc:creator>TEKNOFEST</dc:creator>
  <cp:lastModifiedBy>MERT ALİ ALKAN</cp:lastModifiedBy>
  <cp:revision>125</cp:revision>
  <dcterms:created xsi:type="dcterms:W3CDTF">2006-08-16T00:00:00Z</dcterms:created>
  <dcterms:modified xsi:type="dcterms:W3CDTF">2025-11-05T07:03:57Z</dcterms:modified>
  <dc:identifier>DAGDnxWSptA</dc:identifier>
</cp:coreProperties>
</file>